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677" r:id="rId5"/>
    <p:sldMasterId id="2147483660" r:id="rId6"/>
    <p:sldMasterId id="2147483648" r:id="rId7"/>
    <p:sldMasterId id="2147483698" r:id="rId8"/>
  </p:sldMasterIdLst>
  <p:notesMasterIdLst>
    <p:notesMasterId r:id="rId41"/>
  </p:notesMasterIdLst>
  <p:sldIdLst>
    <p:sldId id="256" r:id="rId9"/>
    <p:sldId id="265" r:id="rId10"/>
    <p:sldId id="266" r:id="rId11"/>
    <p:sldId id="263" r:id="rId12"/>
    <p:sldId id="258" r:id="rId13"/>
    <p:sldId id="259" r:id="rId14"/>
    <p:sldId id="260" r:id="rId15"/>
    <p:sldId id="262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64" r:id="rId34"/>
    <p:sldId id="286" r:id="rId35"/>
    <p:sldId id="287" r:id="rId36"/>
    <p:sldId id="288" r:id="rId37"/>
    <p:sldId id="289" r:id="rId38"/>
    <p:sldId id="277" r:id="rId39"/>
    <p:sldId id="27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6" autoAdjust="0"/>
    <p:restoredTop sz="94634"/>
  </p:normalViewPr>
  <p:slideViewPr>
    <p:cSldViewPr snapToGrid="0">
      <p:cViewPr varScale="1">
        <p:scale>
          <a:sx n="100" d="100"/>
          <a:sy n="100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A835A-9063-4A6E-A15E-6AB8011F0585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6B1FA-B73B-4774-9C5F-E9D706023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9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10390-99C8-4B91-8DFB-AF6292EEA317}" type="slidenum">
              <a:rPr lang="en-TT" smtClean="0"/>
              <a:t>13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6048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10390-99C8-4B91-8DFB-AF6292EEA317}" type="slidenum">
              <a:rPr lang="en-TT" smtClean="0"/>
              <a:t>18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42039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B" dirty="0"/>
              <a:t>Thank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Hon. Adrian R. Forde Minister of Environment, National Beautification and the Blue and Green Economy President of the 22 Forum of Ministers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Need to big-up Grenada</a:t>
            </a:r>
            <a:endParaRPr lang="en-BB" dirty="0"/>
          </a:p>
          <a:p>
            <a:endParaRPr lang="en-B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55BEE-2C27-4B4F-B1AC-F4485656BB6E}" type="slidenum">
              <a:rPr kumimoji="0" lang="en-B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B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043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55BEE-2C27-4B4F-B1AC-F4485656BB6E}" type="slidenum">
              <a:rPr kumimoji="0" lang="en-B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B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56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393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1D6C9-DFDA-064E-61E0-343CC0D87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13867-11C9-18DF-6DD6-ACF1A6D4C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CA6AF-6A23-FA29-C1D6-D322E81F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62FF9-4013-EC49-115B-FF6B115A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26D74-6963-1824-8A83-280624C8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36CE6-4F9B-9789-7EC3-92BDCB63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D1855-A538-5D29-5E88-B2FE8CB5C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B51F-A93D-935E-8F3C-EA3DA7E6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077CE-BDDB-FA29-A3FE-4851C57E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14109-8574-4A9A-06EE-EC3A8A5A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86D79-60D3-4778-4929-CE87EBDF7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CCA9C-9D73-D307-60CC-05856721C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4FA96-4234-8616-6328-3C469150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7398F-7626-E47A-E043-FF1D15A56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E7F2D-F904-246F-CE18-6EC67444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78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36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83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08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3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52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78A45-DAB5-EA10-DFCC-6DC65E63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9B0C2-42A5-6FF8-D3F4-B1F049B57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7F8EE-76B9-1342-ACB2-C68C93619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3E5CC-85C7-4FD9-CECC-D84354693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B9DE8-9834-C785-ECC1-3DE55EDA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93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82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25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1368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62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5264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63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65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4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517017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33078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11B1-DFD1-6BAE-EBDE-BFB9BA1C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B8D43-57BC-6546-28EC-746362C4A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4D7B9-1669-869A-0E5D-F57CA06F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B4269-479A-E3FD-5740-04E35B3B7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28580-178C-EB33-56F8-202757C2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67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518296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962412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974418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883338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606405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384218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942118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048088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75910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3265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1D6B-2947-CC06-BE50-32B54D35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F19C1-B71D-A81E-2D78-589E97BDF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3B952-EDB2-45C2-0034-0C5AE36D9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C4AB3-DF5A-B6EF-8596-E0D783CC9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8735B-6A9A-24D1-161E-2A32F398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627F6-1BD7-8CF7-B76B-BEBAFE7D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91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0850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902926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329607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54128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4826684" y="3254418"/>
            <a:ext cx="2538631" cy="34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33" b="1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04815" lvl="0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09630" lvl="1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14446" lvl="2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219261" lvl="3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524076" lvl="4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828891" lvl="5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133707" lvl="6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438522" lvl="7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743337" lvl="8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 txBox="1">
            <a:spLocks noGrp="1"/>
          </p:cNvSpPr>
          <p:nvPr>
            <p:ph type="title"/>
          </p:nvPr>
        </p:nvSpPr>
        <p:spPr>
          <a:xfrm>
            <a:off x="4826684" y="3254418"/>
            <a:ext cx="2538631" cy="34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33" b="1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04815" lvl="0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09630" lvl="1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14446" lvl="2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219261" lvl="3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524076" lvl="4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828891" lvl="5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133707" lvl="6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438522" lvl="7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743337" lvl="8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04815" lvl="0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09630" lvl="1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14446" lvl="2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219261" lvl="3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524076" lvl="4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828891" lvl="5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133707" lvl="6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438522" lvl="7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743337" lvl="8" indent="-1524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A87C-A91D-4DD6-85A2-01468BE65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FBCBA-F6AC-42A8-9B46-DA0BA0AAE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A70A-E3F7-4D94-A381-585E076A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C69BA-D6EE-4538-919D-F66F8E29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8480E-F7FC-440E-BB98-3F9B36C2D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05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33CA-5550-4009-B9AB-E5CEB227D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995"/>
            <a:ext cx="10515600" cy="88890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474A3-A871-4129-9FC6-9650E7E77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656"/>
            <a:ext cx="10515600" cy="50013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8E45A-9730-49E6-8008-6A942856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BCA98-224A-4189-9E34-BF091D959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15F19-F6D5-4DFC-A45D-B0930C94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17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B85D-48DE-4EE0-B199-1BA09F21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75F7-4872-4861-8F81-1A86E793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B27FC-B15A-4371-8FA3-2DACD9A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430D7-5746-49A6-B234-AF234B932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48059-3ABB-4742-BC1B-AD459FD7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4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08203-015A-C444-ED2B-43A3BB3A6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4DF49-1533-A195-ED86-265B0209A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1F8B5-77EA-EA93-ED85-6D4C14695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C86ED-F2B9-89BE-E033-A15ED80A7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68CCFB-F8FE-4813-F21D-F665E2552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03A40A-FEBC-CF53-22EB-B11189089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24EFF4-4967-CA86-5269-5D6B6817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39E91-E4D2-CACF-52C2-DC4BD8D7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745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0D10A-3F7F-41B4-89F4-EFA182A5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CB33A-A83F-41E9-901A-A231B0A05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71B91-03BE-4F32-8DD6-B5EB72886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EC726-8E88-40A6-B64D-A7604ABC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473B4-BEE9-467D-B444-788EACA0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72E06-60D8-4DCE-BC01-2FEB5BEBC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0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3213-3DE3-4CA0-B617-9712229F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006E4-BE78-42B5-958F-FC0579444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413DD-50A0-484A-8E83-875912FC9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478C76-C492-487D-8AED-EC2E3D398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26791-42D9-4310-97D4-81263A74D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2DBDF7-1654-4826-9CF8-335488FB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3A443-D9F2-431D-BBD3-8ACE1C5B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3BED2-0C1D-46E7-A4B9-8C25600F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92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15A4-F20A-40B9-80EF-A52C06B2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C37B13-DF32-4AFD-8855-531599DA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EFD66-9CA8-4E4D-8B08-21064BC1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C03C9-E1CC-4900-9A72-6B9AD9CB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0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ABFBF-EAB7-4199-9FBB-16078F12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0EFDE-EF2D-4D89-8B24-BA9C138C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B266A-0FA7-49EA-AD5F-B49C0343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45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3D57-95E2-4E4F-93F6-D4C1AA32C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871A1-FA3E-4B43-9B61-26B4D2DAE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64B26-B51D-4F79-9651-459F5E311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9002A-B668-483D-BE87-C2DC32D4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E5D91-0781-423C-8F9B-BCEA6EEC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1D79D-63C9-4265-AA8E-FC906E75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60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1E5C-0F67-4A80-9798-22488AC5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131E2-D206-4EC0-AD67-2D95067E1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54FB4-6F9C-40A3-9107-482FABE8F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A2EFD-850A-4E00-832D-8D09E246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50ABB-727E-42E3-9342-E3DD92AD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723ED-409E-4D48-B1C3-B6AA6065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63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97D14-850F-44B1-9F5D-2F3C1964C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EFDF2-04D6-4608-96B5-3261F44D4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232AD-82DD-419E-B768-F184FF4B4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FD368-EFDA-4754-9FE4-19C8660C5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2D23C-9A62-4D20-A79A-34B66D6A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35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36AF5-9797-4C00-AAD9-3293A2AB2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AA43E3-D605-432D-B526-4FBF4F654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16697-D734-430D-BDB3-5D9BCD02A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C49B-2074-41F3-A379-A3E34B1D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B66BB-0398-42E6-973C-BADEFBBD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4CCD-F994-68A3-302E-2DA285E61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94038-5220-C6CF-3F26-1BC7F966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DDC6B-C1C2-49F6-0127-ED890D88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110AA-E600-41BF-2D35-E4C368D5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9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597AE0-2354-FCB1-6610-FE4BDD3C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19A51-492B-C721-2C7C-5B0FBAAF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B1A55-53AA-DD36-9E63-5F8059AE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2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C06C-2DD9-4ACC-BDAD-E566E722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3F9CC-EAC2-4A83-4EAB-9E91018B2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9150F-DE28-D6A2-F5DD-653922B69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79A94-694F-8139-7143-38A822642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2677C-B11A-E862-794A-F081F05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3D9CF-D5C1-32D6-BC3D-C66E3641E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9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BCC1-2D4E-9B65-7494-746B4553D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C3E6EF-CE0D-91C5-2BF7-0B1F930C4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33CB2-2987-61C9-A8B0-1F3A76FC2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249E7-85DB-39B7-B708-2C73824F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FCB83-2797-0794-D03A-6B034F14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6116E-3271-EED0-62C4-45505E66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7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7A2B61-22FA-C044-29E6-A2369AAE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74B7C-BE2F-1266-235D-FCF2D849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B3852-5764-C24C-D014-9ED815DEC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CA0C6E-5015-4FF1-9540-2E029B7BD7E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53695-2007-33EC-CDEB-70B656EFD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D43AB-9291-6CEA-C26D-CC42B4D17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0B55DC-DB40-406D-82EA-BCBBAC29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9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5" r:id="rId3"/>
    <p:sldLayoutId id="2147483696" r:id="rId4"/>
    <p:sldLayoutId id="2147483697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25BB2-DFD0-4930-925E-3A0766AA9480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97D8DDC-C256-47C9-8C60-F952AC77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C4FC-E2BB-4B3B-A6AD-3CF021C317C8}" type="datetimeFigureOut">
              <a:rPr lang="en-TT" smtClean="0"/>
              <a:t>20/11/2024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0F8F92B-EA13-4910-A81C-030C04C8453F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27827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826684" y="3254418"/>
            <a:ext cx="2538631" cy="34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6B23A2-4B04-4D62-95BA-C22D8E8AF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CC329-2594-4095-9D5C-0BEB517BD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7C986-F2E7-4F26-82F5-DA6194DB5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B7FB0-3AE0-4987-84CE-23B09C31AEF3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1BB1-0AB5-4440-9750-E70D2CC45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1C1B8-D63D-431E-9ADE-3B9A8FC6E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C737-D2AD-4420-B2A2-399F532C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2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gefieo.org/sites/default/files/documents/synopsis/km-study-2020-learnings.pdf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ef.org/projects-operations/database?project_search=10992" TargetMode="External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0FEFA-E17C-8AE7-B5C0-814B877AF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84632"/>
            <a:ext cx="6081713" cy="3566160"/>
          </a:xfrm>
        </p:spPr>
        <p:txBody>
          <a:bodyPr>
            <a:normAutofit/>
          </a:bodyPr>
          <a:lstStyle/>
          <a:p>
            <a:pPr algn="l"/>
            <a:br>
              <a:rPr lang="en-US" sz="6100" dirty="0">
                <a:solidFill>
                  <a:srgbClr val="FFFFFF"/>
                </a:solidFill>
              </a:rPr>
            </a:br>
            <a:r>
              <a:rPr lang="en-US" sz="6100" dirty="0">
                <a:solidFill>
                  <a:srgbClr val="FFFFFF"/>
                </a:solidFill>
              </a:rPr>
              <a:t>Online Portfolio Consultation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2059D-06C4-8617-82C6-52EC1270B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80560"/>
            <a:ext cx="6081713" cy="1572768"/>
          </a:xfrm>
        </p:spPr>
        <p:txBody>
          <a:bodyPr>
            <a:normAutofit/>
          </a:bodyPr>
          <a:lstStyle/>
          <a:p>
            <a:pPr algn="l"/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GEF IW:LEARN Small Island Developing States (SIDS) Webinar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Aptos Display" panose="02110004020202020204"/>
                <a:ea typeface="+mj-ea"/>
                <a:cs typeface="+mj-cs"/>
              </a:rPr>
              <a:t>20 November 2024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6B14E-E2C7-72CA-3E28-9CB234681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511" y="4263061"/>
            <a:ext cx="2846541" cy="1330758"/>
          </a:xfrm>
          <a:prstGeom prst="rect">
            <a:avLst/>
          </a:pr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logos with text&#10;&#10;Description automatically generated">
            <a:extLst>
              <a:ext uri="{FF2B5EF4-FFF2-40B4-BE49-F238E27FC236}">
                <a16:creationId xmlns:a16="http://schemas.microsoft.com/office/drawing/2014/main" id="{FA537896-47A9-104B-80B1-C43D2D884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308472"/>
            <a:ext cx="4252726" cy="1403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6F5226-8AE3-2C6B-2A24-A29ACB0DA57E}"/>
              </a:ext>
            </a:extLst>
          </p:cNvPr>
          <p:cNvSpPr txBox="1"/>
          <p:nvPr/>
        </p:nvSpPr>
        <p:spPr>
          <a:xfrm>
            <a:off x="448056" y="6309360"/>
            <a:ext cx="564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Laverne Walker, UNEP Cartagena Convention Secretariat</a:t>
            </a:r>
          </a:p>
        </p:txBody>
      </p:sp>
    </p:spTree>
    <p:extLst>
      <p:ext uri="{BB962C8B-B14F-4D97-AF65-F5344CB8AC3E}">
        <p14:creationId xmlns:p14="http://schemas.microsoft.com/office/powerpoint/2010/main" val="3582189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FD9855-BA54-33F1-1B72-C4560267B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19" y="1098573"/>
            <a:ext cx="11483081" cy="52353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645C76-903A-64B9-2EF6-ED4E2D394917}"/>
              </a:ext>
            </a:extLst>
          </p:cNvPr>
          <p:cNvSpPr/>
          <p:nvPr/>
        </p:nvSpPr>
        <p:spPr>
          <a:xfrm>
            <a:off x="0" y="702366"/>
            <a:ext cx="1742588" cy="536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Financial Flow </a:t>
            </a:r>
          </a:p>
        </p:txBody>
      </p:sp>
    </p:spTree>
    <p:extLst>
      <p:ext uri="{BB962C8B-B14F-4D97-AF65-F5344CB8AC3E}">
        <p14:creationId xmlns:p14="http://schemas.microsoft.com/office/powerpoint/2010/main" val="2643256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53C84C-6B46-8886-8A0E-9D0CD86A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43" y="763334"/>
            <a:ext cx="9158514" cy="48341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84D8C8-DDB7-0C08-6737-63FA85D5CE5D}"/>
              </a:ext>
            </a:extLst>
          </p:cNvPr>
          <p:cNvSpPr/>
          <p:nvPr/>
        </p:nvSpPr>
        <p:spPr>
          <a:xfrm>
            <a:off x="0" y="702366"/>
            <a:ext cx="1742588" cy="536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Financial Flow </a:t>
            </a:r>
          </a:p>
        </p:txBody>
      </p:sp>
    </p:spTree>
    <p:extLst>
      <p:ext uri="{BB962C8B-B14F-4D97-AF65-F5344CB8AC3E}">
        <p14:creationId xmlns:p14="http://schemas.microsoft.com/office/powerpoint/2010/main" val="981056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419372-C910-AB60-1542-D655808D2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599503"/>
            <a:ext cx="10769600" cy="56589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22B639-500C-374B-B5A9-8F79BB90909D}"/>
              </a:ext>
            </a:extLst>
          </p:cNvPr>
          <p:cNvSpPr/>
          <p:nvPr/>
        </p:nvSpPr>
        <p:spPr>
          <a:xfrm>
            <a:off x="0" y="702366"/>
            <a:ext cx="1742588" cy="536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Information Materials </a:t>
            </a:r>
          </a:p>
        </p:txBody>
      </p:sp>
    </p:spTree>
    <p:extLst>
      <p:ext uri="{BB962C8B-B14F-4D97-AF65-F5344CB8AC3E}">
        <p14:creationId xmlns:p14="http://schemas.microsoft.com/office/powerpoint/2010/main" val="2773094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912DDE-B158-602B-6205-893286B3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534" y="547914"/>
            <a:ext cx="9568932" cy="57621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9657C5-4005-288E-5519-73B840B022F9}"/>
              </a:ext>
            </a:extLst>
          </p:cNvPr>
          <p:cNvSpPr/>
          <p:nvPr/>
        </p:nvSpPr>
        <p:spPr>
          <a:xfrm>
            <a:off x="0" y="702366"/>
            <a:ext cx="1742588" cy="536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Information Platforms</a:t>
            </a:r>
          </a:p>
        </p:txBody>
      </p:sp>
    </p:spTree>
    <p:extLst>
      <p:ext uri="{BB962C8B-B14F-4D97-AF65-F5344CB8AC3E}">
        <p14:creationId xmlns:p14="http://schemas.microsoft.com/office/powerpoint/2010/main" val="245547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6137BE-6502-0CD3-8F24-2EF56938D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6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A311B7-688B-CC63-E156-CD6A75592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196"/>
            <a:ext cx="12192000" cy="34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97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7C5CDB-13A0-6075-D3A4-299E029FA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3" y="1758226"/>
            <a:ext cx="10146729" cy="30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4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EFCFF8-17CF-EA54-E646-85D70555E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5" y="1298871"/>
            <a:ext cx="10798757" cy="524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62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4D4F5A-D893-4F43-BEF4-E6C818EC2C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75" r="9674"/>
          <a:stretch/>
        </p:blipFill>
        <p:spPr>
          <a:xfrm>
            <a:off x="384310" y="1203082"/>
            <a:ext cx="12029157" cy="45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74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1030">
            <a:extLst>
              <a:ext uri="{FF2B5EF4-FFF2-40B4-BE49-F238E27FC236}">
                <a16:creationId xmlns:a16="http://schemas.microsoft.com/office/drawing/2014/main" id="{D7CFE75F-6390-4A13-A32B-2AA295CC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60D23-01B1-4F8C-A6E0-E2533B2A0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513" y="841375"/>
            <a:ext cx="3505200" cy="3114698"/>
          </a:xfrm>
        </p:spPr>
        <p:txBody>
          <a:bodyPr>
            <a:normAutofit/>
          </a:bodyPr>
          <a:lstStyle/>
          <a:p>
            <a:br>
              <a:rPr lang="en-US" sz="3100">
                <a:solidFill>
                  <a:schemeClr val="bg1"/>
                </a:solidFill>
              </a:rPr>
            </a:br>
            <a:r>
              <a:rPr lang="en-US" sz="3100" b="1">
                <a:solidFill>
                  <a:schemeClr val="bg1"/>
                </a:solidFill>
              </a:rPr>
              <a:t>A SIDS-SIDS Green-Blue Economy Knowledge Transfer Hub </a:t>
            </a:r>
            <a:br>
              <a:rPr lang="en-US" sz="3100" b="1">
                <a:solidFill>
                  <a:schemeClr val="bg1"/>
                </a:solidFill>
              </a:rPr>
            </a:br>
            <a:endParaRPr lang="en-US" sz="31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F0B76-4617-4D7B-ACED-05093E7F8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October 2023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49" name="Group 1032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050" name="Group 1033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1" name="Freeform: Shape 1038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2" name="Group 1034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3" name="Freeform: Shape 1036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6" name="Picture 2" descr="University of the West Indies — Wikipedia Republished // WIKI 2">
            <a:extLst>
              <a:ext uri="{FF2B5EF4-FFF2-40B4-BE49-F238E27FC236}">
                <a16:creationId xmlns:a16="http://schemas.microsoft.com/office/drawing/2014/main" id="{477777EF-479B-4FE0-B896-39E73830E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44" y="1674852"/>
            <a:ext cx="2598738" cy="3508295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1E7BBA7-F7CA-41D3-B8FC-F21B6954D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45" y="1341454"/>
            <a:ext cx="2619375" cy="1907088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B2E36B7-8A7D-5078-2F90-FC38D2020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45" y="4274865"/>
            <a:ext cx="2619375" cy="5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36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6C1B66-D5CF-DE1D-C882-A6BBB84B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6ABE2-358A-05EC-F4BE-6C9877D8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Workshop Overview</a:t>
            </a: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936A2-3B28-2F43-4AC8-768D944A8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000" dirty="0"/>
              <a:t>IWC 10 Preconference workshop</a:t>
            </a:r>
          </a:p>
          <a:p>
            <a:r>
              <a:rPr lang="en-US" sz="2000" dirty="0"/>
              <a:t>Date: 21 September 2024</a:t>
            </a:r>
          </a:p>
          <a:p>
            <a:r>
              <a:rPr lang="en-US" sz="2000" dirty="0"/>
              <a:t>Venue: CAF, Montevideo Uruguay</a:t>
            </a:r>
          </a:p>
          <a:p>
            <a:r>
              <a:rPr lang="en-US" sz="2000" dirty="0"/>
              <a:t>Participants: Country representatives, Project Managers, Intergovernmental </a:t>
            </a:r>
            <a:r>
              <a:rPr lang="en-US" sz="2000" dirty="0" err="1"/>
              <a:t>Organisations</a:t>
            </a:r>
            <a:r>
              <a:rPr lang="en-US" sz="2000" dirty="0"/>
              <a:t>, Non-Governmental </a:t>
            </a:r>
            <a:r>
              <a:rPr lang="en-US" sz="2000" dirty="0" err="1"/>
              <a:t>Organisations</a:t>
            </a:r>
            <a:r>
              <a:rPr lang="en-US" sz="2000" dirty="0"/>
              <a:t> (approx. 30 participants)</a:t>
            </a:r>
          </a:p>
          <a:p>
            <a:r>
              <a:rPr lang="en-US" sz="2000" dirty="0"/>
              <a:t>Regions represented: African, Caribbean, Pacific SIDS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61FF3-0271-3AE6-3B7C-821DE17032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099048" y="709807"/>
            <a:ext cx="5458968" cy="543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40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DC29-4618-4555-B369-DDFB7A91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9AA8-650E-42D1-BCEA-9E03D065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5988"/>
            <a:ext cx="10515600" cy="570910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Feasibility Study of the Establishment of a SIDS-SIDS Green-Blue Economy Knowledge Transfer Hub </a:t>
            </a:r>
            <a:r>
              <a:rPr lang="en-US" dirty="0"/>
              <a:t>(Dr. Mark Griffith</a:t>
            </a:r>
            <a:r>
              <a:rPr lang="en-US"/>
              <a:t>, 2021; UNITAR)</a:t>
            </a:r>
            <a:endParaRPr lang="en-US" dirty="0"/>
          </a:p>
          <a:p>
            <a:r>
              <a:rPr lang="en-US" dirty="0"/>
              <a:t>Decision 8 - XXII Meeting of the Forum of Ministers of the Environment of Latin America and the Caribbean “on the Environmental Dimension of SIDS (February 2021)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Partnership for Action on Green Economy (PAGE)-Barbados </a:t>
            </a:r>
            <a:r>
              <a:rPr lang="en-US" dirty="0" err="1"/>
              <a:t>Programme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Significant impetus for the shaping present concept in partnership with UWI</a:t>
            </a:r>
          </a:p>
          <a:p>
            <a:r>
              <a:rPr lang="en-US" b="1" dirty="0"/>
              <a:t>Mid-sized GEF project </a:t>
            </a:r>
            <a:r>
              <a:rPr lang="en-US" dirty="0"/>
              <a:t>(&lt; US$2 million) </a:t>
            </a:r>
            <a:r>
              <a:rPr lang="en-US" b="1" dirty="0"/>
              <a:t>Demonstrate of proof-of-concept viability</a:t>
            </a:r>
          </a:p>
          <a:p>
            <a:pPr lvl="1"/>
            <a:r>
              <a:rPr lang="en-US" dirty="0"/>
              <a:t>Utilize residual GEF7 resources</a:t>
            </a:r>
          </a:p>
          <a:p>
            <a:pPr lvl="1"/>
            <a:r>
              <a:rPr lang="en-US" dirty="0"/>
              <a:t>GEF has offered favorable signal for support</a:t>
            </a:r>
          </a:p>
          <a:p>
            <a:r>
              <a:rPr lang="en-US" dirty="0"/>
              <a:t>Regional initiative with 2 national demonstration/focus countries</a:t>
            </a:r>
          </a:p>
          <a:p>
            <a:pPr lvl="1"/>
            <a:r>
              <a:rPr lang="en-US" dirty="0"/>
              <a:t>Barbados and Grenada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F97FD-4809-47A9-8F9D-DB88C1B66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24" y="2650310"/>
            <a:ext cx="7195271" cy="116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174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A185D-D415-4528-B047-A655ABD6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of Knowledge Management (KM) in the GEF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DB27-F0C5-4E04-8B73-3C6D2400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656"/>
            <a:ext cx="10515600" cy="888909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https://www.gefieo.org/sites/default/files/documents/synopsis/km-study-2020-learnings.pdf</a:t>
            </a:r>
            <a:r>
              <a:rPr lang="en-US" sz="2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CAAE8-6AFC-4290-B32D-3BC641C57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174171" y="1709649"/>
            <a:ext cx="5469249" cy="343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20F4C7-3942-4ABF-8220-75E529A3EEF7}"/>
              </a:ext>
            </a:extLst>
          </p:cNvPr>
          <p:cNvGrpSpPr/>
          <p:nvPr/>
        </p:nvGrpSpPr>
        <p:grpSpPr>
          <a:xfrm>
            <a:off x="5275885" y="3429000"/>
            <a:ext cx="6916115" cy="3315163"/>
            <a:chOff x="5101714" y="3429000"/>
            <a:chExt cx="6916115" cy="33151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ED34DC-3F94-42AA-B497-398CAC66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1714" y="3429000"/>
              <a:ext cx="6916115" cy="3315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E4D35E-811F-47FF-8B7C-5967BBF8F6E6}"/>
                </a:ext>
              </a:extLst>
            </p:cNvPr>
            <p:cNvSpPr/>
            <p:nvPr/>
          </p:nvSpPr>
          <p:spPr>
            <a:xfrm>
              <a:off x="9652001" y="5704115"/>
              <a:ext cx="2249714" cy="914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054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C01F-370C-41B7-8C11-70474F3B2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71"/>
            <a:ext cx="10515600" cy="692333"/>
          </a:xfrm>
        </p:spPr>
        <p:txBody>
          <a:bodyPr>
            <a:noAutofit/>
          </a:bodyPr>
          <a:lstStyle/>
          <a:p>
            <a:r>
              <a:rPr lang="en-US" sz="3600" dirty="0"/>
              <a:t>In the Caribbean region…barriers to successful knowledge management (KM)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17C5D-9FE2-44B8-A9A7-13C1BD376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316"/>
            <a:ext cx="10515600" cy="55734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GEF findings relevant to Caribbean!</a:t>
            </a:r>
          </a:p>
          <a:p>
            <a:r>
              <a:rPr lang="en-US" b="1" dirty="0"/>
              <a:t>Absence of a sound knowledge of successful green learning elements </a:t>
            </a:r>
            <a:r>
              <a:rPr lang="en-US" dirty="0"/>
              <a:t>implemented through GEF projects in CSIDS; countries unable to utilize knowledge in Post-COVID-19 Green-Blue Recovery</a:t>
            </a:r>
          </a:p>
          <a:p>
            <a:pPr lvl="1"/>
            <a:r>
              <a:rPr lang="en-US" dirty="0"/>
              <a:t>notwithstanding there is global consensus that the best response of Building Back Better in the Post COVID-19 era is via a Green and Sustainable Recovery.</a:t>
            </a:r>
          </a:p>
          <a:p>
            <a:r>
              <a:rPr lang="en-US" b="1" dirty="0"/>
              <a:t>Absence of evidence-proven application of green learning elements </a:t>
            </a:r>
            <a:r>
              <a:rPr lang="en-US" dirty="0"/>
              <a:t>poses significant constraints in designing a Green Sustainable Post COVID-19 Recovery Response.</a:t>
            </a:r>
          </a:p>
          <a:p>
            <a:r>
              <a:rPr lang="en-US" b="1" dirty="0"/>
              <a:t>Absence of a methodology and system for documenting successfully </a:t>
            </a:r>
            <a:r>
              <a:rPr lang="en-US" dirty="0"/>
              <a:t>implemented green solutions done through GEF project investments</a:t>
            </a:r>
          </a:p>
          <a:p>
            <a:pPr lvl="1"/>
            <a:r>
              <a:rPr lang="en-US" dirty="0"/>
              <a:t>Allowed to continue means that CSIDS (GEF) would not be reaping maximum benefits of investments</a:t>
            </a:r>
          </a:p>
        </p:txBody>
      </p:sp>
    </p:spTree>
    <p:extLst>
      <p:ext uri="{BB962C8B-B14F-4D97-AF65-F5344CB8AC3E}">
        <p14:creationId xmlns:p14="http://schemas.microsoft.com/office/powerpoint/2010/main" val="2347020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BC4C9-C49D-4348-8DED-CF2771F6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50DBF-C967-4141-AB09-7E508FA91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656"/>
            <a:ext cx="10515600" cy="5682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Caribbean</a:t>
            </a:r>
            <a:endParaRPr lang="en-US" b="1" i="1" dirty="0"/>
          </a:p>
          <a:p>
            <a:r>
              <a:rPr lang="en-US" dirty="0"/>
              <a:t>Cartagena Convention Secretariat/Caribbean Regional Seas Programme</a:t>
            </a:r>
          </a:p>
          <a:p>
            <a:r>
              <a:rPr lang="en-US" dirty="0"/>
              <a:t>CARICOM institutions; various KM platforms</a:t>
            </a:r>
          </a:p>
          <a:p>
            <a:r>
              <a:rPr lang="en-US" dirty="0"/>
              <a:t>OECS Knowledge Centre</a:t>
            </a:r>
          </a:p>
          <a:p>
            <a:r>
              <a:rPr lang="en-US" dirty="0"/>
              <a:t>Partnership Initiative on Sustainable Land Management (PISLM)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87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7CD3AF-CF77-4F1A-AA9C-1AE711D21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138"/>
            <a:ext cx="10802256" cy="1176291"/>
          </a:xfrm>
        </p:spPr>
        <p:txBody>
          <a:bodyPr>
            <a:noAutofit/>
          </a:bodyPr>
          <a:lstStyle/>
          <a:p>
            <a:r>
              <a:rPr lang="en-US" sz="3200" b="1" dirty="0"/>
              <a:t>Project overview: </a:t>
            </a:r>
            <a:r>
              <a:rPr lang="en-US" sz="3200" dirty="0"/>
              <a:t>Demonstration of a Caribbean Mechanism Toward Establishment of a SIDS-SIDS Green-Blue Economy Knowledge Transfer Hub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559CC8-11F7-42C5-B227-DD25AF80B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59430"/>
            <a:ext cx="10802257" cy="489857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/>
              <a:t>Duration: </a:t>
            </a:r>
            <a:r>
              <a:rPr lang="en-US" dirty="0">
                <a:solidFill>
                  <a:srgbClr val="0070C0"/>
                </a:solidFill>
              </a:rPr>
              <a:t>3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Implementing agency: </a:t>
            </a:r>
            <a:r>
              <a:rPr lang="en-US" dirty="0">
                <a:solidFill>
                  <a:srgbClr val="0070C0"/>
                </a:solidFill>
              </a:rPr>
              <a:t>UNEP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Executing agency: </a:t>
            </a:r>
            <a:r>
              <a:rPr lang="en-US" dirty="0">
                <a:solidFill>
                  <a:srgbClr val="0070C0"/>
                </a:solidFill>
              </a:rPr>
              <a:t>University of the West Indies (UWI), Cave Hill Campus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Project cost: </a:t>
            </a:r>
            <a:r>
              <a:rPr lang="en-US" b="1" dirty="0">
                <a:solidFill>
                  <a:srgbClr val="0070C0"/>
                </a:solidFill>
              </a:rPr>
              <a:t>GEF grant US$1.78 million</a:t>
            </a:r>
            <a:r>
              <a:rPr lang="en-US" dirty="0">
                <a:solidFill>
                  <a:srgbClr val="0070C0"/>
                </a:solidFill>
              </a:rPr>
              <a:t>; Co- financing: US$3.5 million </a:t>
            </a:r>
          </a:p>
          <a:p>
            <a:pPr marL="800100" lvl="1" indent="-342900"/>
            <a:r>
              <a:rPr lang="en-US" dirty="0">
                <a:solidFill>
                  <a:srgbClr val="0070C0"/>
                </a:solidFill>
              </a:rPr>
              <a:t>Mid-Sized Project (GEF grant US$2 million and below)</a:t>
            </a:r>
          </a:p>
          <a:p>
            <a:pPr marL="800100" lvl="1" indent="-342900"/>
            <a:r>
              <a:rPr lang="en-US" dirty="0">
                <a:solidFill>
                  <a:srgbClr val="0070C0"/>
                </a:solidFill>
              </a:rPr>
              <a:t>Barbados and Grenada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GEF focal area alignment: </a:t>
            </a:r>
            <a:r>
              <a:rPr lang="en-US" dirty="0">
                <a:solidFill>
                  <a:srgbClr val="0070C0"/>
                </a:solidFill>
              </a:rPr>
              <a:t>Land degradation</a:t>
            </a:r>
          </a:p>
          <a:p>
            <a:pPr marL="800100" lvl="1" indent="-342900"/>
            <a:r>
              <a:rPr lang="en-US" dirty="0"/>
              <a:t>Main programming directions: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LD-2-5 Create enabling environments to support scaling up and mainstreaming of SLM and LDN</a:t>
            </a:r>
          </a:p>
          <a:p>
            <a:pPr marL="342900" indent="-342900"/>
            <a:r>
              <a:rPr lang="en-US" dirty="0"/>
              <a:t>On GEF website: </a:t>
            </a:r>
            <a:r>
              <a:rPr lang="en-US" dirty="0">
                <a:hlinkClick r:id="rId2"/>
              </a:rPr>
              <a:t>https://www.thegef.org/projects-operations/database?project_search=10992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569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71E4C-8E1A-405D-DB9E-109C2F02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64" y="121196"/>
            <a:ext cx="8482072" cy="66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19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3734-2048-403E-8BB2-F52262A5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3" y="256837"/>
            <a:ext cx="6331857" cy="888909"/>
          </a:xfrm>
        </p:spPr>
        <p:txBody>
          <a:bodyPr>
            <a:noAutofit/>
          </a:bodyPr>
          <a:lstStyle/>
          <a:p>
            <a:r>
              <a:rPr lang="en-US" sz="2400" b="1" dirty="0"/>
              <a:t>Component 1: </a:t>
            </a:r>
            <a:r>
              <a:rPr lang="en-US" sz="2400" dirty="0"/>
              <a:t>Establishment of a SIDS-SIDS Green-Blue Environmental Knowledge Transfer Hub as a formalized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351EE-E3C1-41E9-8E86-8EF1412DB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2" y="1599856"/>
            <a:ext cx="5099179" cy="500130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Output 1.1.2.</a:t>
            </a:r>
            <a:r>
              <a:rPr lang="en-US" dirty="0"/>
              <a:t> SIDS-SIDS Green-Blue Knowledge </a:t>
            </a:r>
            <a:r>
              <a:rPr lang="en-US" b="1" dirty="0">
                <a:solidFill>
                  <a:srgbClr val="FF0000"/>
                </a:solidFill>
              </a:rPr>
              <a:t>Transfer Hub (KTH) and ICT solution</a:t>
            </a:r>
            <a:r>
              <a:rPr lang="en-US" dirty="0"/>
              <a:t> for evaluation and endorsement of lead partners</a:t>
            </a:r>
          </a:p>
          <a:p>
            <a:endParaRPr lang="en-US" b="1" dirty="0"/>
          </a:p>
          <a:p>
            <a:r>
              <a:rPr lang="en-US" b="1" dirty="0"/>
              <a:t>Output 1.1.2. </a:t>
            </a:r>
            <a:r>
              <a:rPr lang="en-US" b="1" dirty="0">
                <a:solidFill>
                  <a:srgbClr val="FF0000"/>
                </a:solidFill>
              </a:rPr>
              <a:t>Institutional Cooperation Agreements </a:t>
            </a:r>
            <a:r>
              <a:rPr lang="en-US" dirty="0"/>
              <a:t>for </a:t>
            </a:r>
            <a:r>
              <a:rPr lang="en-US" dirty="0" err="1"/>
              <a:t>operationalisation</a:t>
            </a:r>
            <a:r>
              <a:rPr lang="en-US" dirty="0"/>
              <a:t> of the SIDS-SIDS Green-Blue Knowledge Transfer Hub with partner agencies signed by partner organizations</a:t>
            </a:r>
          </a:p>
          <a:p>
            <a:endParaRPr lang="en-US" b="1" dirty="0"/>
          </a:p>
          <a:p>
            <a:r>
              <a:rPr lang="en-US" b="1" dirty="0"/>
              <a:t>Output 1.1.3. </a:t>
            </a:r>
            <a:r>
              <a:rPr lang="en-US" dirty="0"/>
              <a:t>SIDS Green-Blue Economy Knowledge </a:t>
            </a:r>
            <a:r>
              <a:rPr lang="en-US" b="1" dirty="0">
                <a:solidFill>
                  <a:srgbClr val="FF0000"/>
                </a:solidFill>
              </a:rPr>
              <a:t>Network Nodes </a:t>
            </a:r>
            <a:r>
              <a:rPr lang="en-US" dirty="0"/>
              <a:t>for the strengthening of inter- and intra-regional cooperation between SIDS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45E87-B6F7-D656-2CC2-B26BA16ED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58890"/>
            <a:ext cx="5870957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65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A66F-BD14-4BCF-BF89-5F663C8A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393"/>
            <a:ext cx="6444343" cy="1306919"/>
          </a:xfrm>
        </p:spPr>
        <p:txBody>
          <a:bodyPr>
            <a:noAutofit/>
          </a:bodyPr>
          <a:lstStyle/>
          <a:p>
            <a:r>
              <a:rPr lang="en-US" sz="2200" b="1" dirty="0"/>
              <a:t>Component 2:  </a:t>
            </a:r>
            <a:r>
              <a:rPr lang="en-US" sz="2200" dirty="0"/>
              <a:t>Development of a demonstration model for extracting learning from GEF Projects into Green-Blue learning curricula formats for sectoral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5A9FB-C653-4A2B-AF14-EC37B8622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15" y="1596572"/>
            <a:ext cx="6125028" cy="519503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Output 2.1.1: </a:t>
            </a:r>
            <a:r>
              <a:rPr lang="en-US" b="1" dirty="0">
                <a:solidFill>
                  <a:srgbClr val="FF0000"/>
                </a:solidFill>
              </a:rPr>
              <a:t>Methodology and system for analysis of and extraction of Green-Blue learning elements</a:t>
            </a:r>
            <a:r>
              <a:rPr lang="en-US" b="1" dirty="0"/>
              <a:t> </a:t>
            </a:r>
            <a:r>
              <a:rPr lang="en-US" dirty="0"/>
              <a:t>developed from GEF projects implemented in CSIDS for evaluation by KT Hub partners</a:t>
            </a:r>
          </a:p>
          <a:p>
            <a:endParaRPr lang="en-US" dirty="0"/>
          </a:p>
          <a:p>
            <a:r>
              <a:rPr lang="en-US" b="1" dirty="0"/>
              <a:t>Output 2.1.2 </a:t>
            </a:r>
            <a:r>
              <a:rPr lang="en-US" dirty="0"/>
              <a:t>Pilot </a:t>
            </a:r>
            <a:r>
              <a:rPr lang="en-US" b="1" dirty="0">
                <a:solidFill>
                  <a:srgbClr val="FF0000"/>
                </a:solidFill>
              </a:rPr>
              <a:t>curricula set/learning elements extracted </a:t>
            </a:r>
            <a:r>
              <a:rPr lang="en-US" dirty="0"/>
              <a:t>from GEF projects (on sector-based environmentally sound and innovative technologies and policy instruments) designed for multiple delivery platforms for evaluation by KT Hub partners</a:t>
            </a:r>
          </a:p>
          <a:p>
            <a:endParaRPr lang="en-US" dirty="0"/>
          </a:p>
          <a:p>
            <a:r>
              <a:rPr lang="en-US" b="1" dirty="0"/>
              <a:t>Output 2.1.3 </a:t>
            </a:r>
            <a:r>
              <a:rPr lang="en-US" dirty="0"/>
              <a:t>Pilot phase delivery of </a:t>
            </a:r>
            <a:r>
              <a:rPr lang="en-US" b="1" dirty="0">
                <a:solidFill>
                  <a:srgbClr val="FF0000"/>
                </a:solidFill>
              </a:rPr>
              <a:t>curricula/learning elements tested, evaluated and validated</a:t>
            </a:r>
            <a:r>
              <a:rPr lang="en-US" dirty="0"/>
              <a:t> by target learners and users (students, professionals) and KT Hub partners</a:t>
            </a:r>
          </a:p>
          <a:p>
            <a:endParaRPr lang="en-US" dirty="0"/>
          </a:p>
          <a:p>
            <a:r>
              <a:rPr lang="en-US" b="1" dirty="0"/>
              <a:t>Output 2.1.4: </a:t>
            </a:r>
            <a:r>
              <a:rPr lang="en-US" b="1" dirty="0">
                <a:solidFill>
                  <a:srgbClr val="FF0000"/>
                </a:solidFill>
              </a:rPr>
              <a:t>Pilot Ambassadorial Knowledge </a:t>
            </a:r>
            <a:r>
              <a:rPr lang="en-US" dirty="0"/>
              <a:t>Transfer Initiative and evaluation by users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E7488-E49C-B80A-75DA-1615F8678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343" y="66393"/>
            <a:ext cx="5562537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0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ED51-9104-49E4-B082-67DCB27CC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6" y="236582"/>
            <a:ext cx="5562600" cy="888909"/>
          </a:xfrm>
        </p:spPr>
        <p:txBody>
          <a:bodyPr>
            <a:normAutofit/>
          </a:bodyPr>
          <a:lstStyle/>
          <a:p>
            <a:r>
              <a:rPr lang="en-US" sz="2800" b="1" dirty="0"/>
              <a:t>Component 3:  </a:t>
            </a:r>
            <a:r>
              <a:rPr lang="en-US" sz="2800" dirty="0"/>
              <a:t>Enhancement of sustainability and scale-up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C529-1983-463E-B640-C249C5281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14" y="1620111"/>
            <a:ext cx="5292229" cy="500130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Output 3.1.1: </a:t>
            </a:r>
            <a:r>
              <a:rPr lang="en-US" b="1" dirty="0">
                <a:solidFill>
                  <a:srgbClr val="FF0000"/>
                </a:solidFill>
              </a:rPr>
              <a:t>Marketing, Outreach and Communication Strategy </a:t>
            </a:r>
            <a:r>
              <a:rPr lang="en-US" dirty="0"/>
              <a:t>and accompanying suite of </a:t>
            </a:r>
            <a:r>
              <a:rPr lang="en-US" b="1" dirty="0">
                <a:solidFill>
                  <a:srgbClr val="FF0000"/>
                </a:solidFill>
              </a:rPr>
              <a:t>knowledge products </a:t>
            </a:r>
            <a:r>
              <a:rPr lang="en-US" dirty="0"/>
              <a:t>for uptake by target stakeholders</a:t>
            </a:r>
          </a:p>
          <a:p>
            <a:endParaRPr lang="en-US" dirty="0"/>
          </a:p>
          <a:p>
            <a:r>
              <a:rPr lang="en-US" b="1" dirty="0"/>
              <a:t>Output 3.1.2: </a:t>
            </a:r>
            <a:r>
              <a:rPr lang="en-US" b="1" dirty="0">
                <a:solidFill>
                  <a:srgbClr val="FF0000"/>
                </a:solidFill>
              </a:rPr>
              <a:t>Green-Blue Solutions Marketplace Event and Replication Strategy</a:t>
            </a:r>
            <a:r>
              <a:rPr lang="en-US" dirty="0"/>
              <a:t> to sustain promotion of innovation generated by GEF Projects via the KT Hub in CSIDS and global SIDS</a:t>
            </a:r>
          </a:p>
          <a:p>
            <a:endParaRPr lang="en-US" dirty="0"/>
          </a:p>
          <a:p>
            <a:r>
              <a:rPr lang="en-US" b="1" dirty="0"/>
              <a:t>Output 3.1.3: </a:t>
            </a:r>
            <a:r>
              <a:rPr lang="en-US" dirty="0"/>
              <a:t>Project </a:t>
            </a:r>
            <a:r>
              <a:rPr lang="en-US" b="1" dirty="0">
                <a:solidFill>
                  <a:srgbClr val="FF0000"/>
                </a:solidFill>
              </a:rPr>
              <a:t>monitoring and evaluation system </a:t>
            </a:r>
            <a:r>
              <a:rPr lang="en-US" dirty="0"/>
              <a:t>(standard element within the project design framework)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515E74-12A1-6406-BB32-5B95FB14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143" y="341811"/>
            <a:ext cx="5994749" cy="543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3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C7F571E3-27C6-2788-99DF-86D70DDF5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72" y="1362250"/>
            <a:ext cx="9330827" cy="51187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FB424C5-5CB2-F94B-6985-82B9CB05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87"/>
            <a:ext cx="10515600" cy="1325563"/>
          </a:xfrm>
        </p:spPr>
        <p:txBody>
          <a:bodyPr/>
          <a:lstStyle/>
          <a:p>
            <a:r>
              <a:rPr lang="en-US" dirty="0"/>
              <a:t>Project management arrangements</a:t>
            </a:r>
          </a:p>
        </p:txBody>
      </p:sp>
    </p:spTree>
    <p:extLst>
      <p:ext uri="{BB962C8B-B14F-4D97-AF65-F5344CB8AC3E}">
        <p14:creationId xmlns:p14="http://schemas.microsoft.com/office/powerpoint/2010/main" val="4086136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CA49E-699D-B1B1-CC7C-F294F7BD1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Workshop Objectives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6AFF8-B5B1-803A-8D32-9427188A7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200" dirty="0"/>
              <a:t>	To strengthen the impact of GEF funded SIDS projects at both the regional and inter-regional level</a:t>
            </a:r>
          </a:p>
          <a:p>
            <a:r>
              <a:rPr lang="en-US" sz="2200" dirty="0"/>
              <a:t>	To increase knowledge and awareness of the needs of SIDS, in particular the priorities adopted by the GEF: The Blue Economy, Integrated Resource Management from Ridge-to-Reef, Protected Areas, and Climate Resilience</a:t>
            </a:r>
          </a:p>
          <a:p>
            <a:r>
              <a:rPr lang="en-US" sz="2200" dirty="0"/>
              <a:t>	To collectively learn from each other and gain exposure to knowledge within and between the regions linked to GEF objectives</a:t>
            </a:r>
          </a:p>
          <a:p>
            <a:r>
              <a:rPr lang="en-US" sz="2200" dirty="0"/>
              <a:t>	To solicit input on the two-fold assessment that will inform the development of the SIDS Hub, including a stakeholder-driven assessment of needs, gaps, and priorities of the SIDS GEF IW project community and other focal area projects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96518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81833-4B72-757D-ED6A-5461342CB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6259" b="199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ABAE21-65EC-DB8A-BA7A-7D2397FD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+mj-lt"/>
                <a:cs typeface="+mj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806864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5"/>
          <p:cNvGrpSpPr/>
          <p:nvPr/>
        </p:nvGrpSpPr>
        <p:grpSpPr>
          <a:xfrm>
            <a:off x="0" y="4889843"/>
            <a:ext cx="2923117" cy="1968500"/>
            <a:chOff x="0" y="7334765"/>
            <a:chExt cx="4384675" cy="2952750"/>
          </a:xfrm>
        </p:grpSpPr>
        <p:sp>
          <p:nvSpPr>
            <p:cNvPr id="123" name="Google Shape;123;p5"/>
            <p:cNvSpPr/>
            <p:nvPr/>
          </p:nvSpPr>
          <p:spPr>
            <a:xfrm>
              <a:off x="0" y="7334765"/>
              <a:ext cx="4384675" cy="2952750"/>
            </a:xfrm>
            <a:custGeom>
              <a:avLst/>
              <a:gdLst/>
              <a:ahLst/>
              <a:cxnLst/>
              <a:rect l="l" t="t" r="r" b="b"/>
              <a:pathLst>
                <a:path w="4384675" h="2952750" extrusionOk="0">
                  <a:moveTo>
                    <a:pt x="4380937" y="2941132"/>
                  </a:moveTo>
                  <a:lnTo>
                    <a:pt x="1781952" y="1268026"/>
                  </a:lnTo>
                  <a:lnTo>
                    <a:pt x="1824150" y="1294688"/>
                  </a:lnTo>
                  <a:lnTo>
                    <a:pt x="1866802" y="1320636"/>
                  </a:lnTo>
                  <a:lnTo>
                    <a:pt x="1909430" y="1344995"/>
                  </a:lnTo>
                  <a:lnTo>
                    <a:pt x="1952706" y="1367764"/>
                  </a:lnTo>
                  <a:lnTo>
                    <a:pt x="1996576" y="1389081"/>
                  </a:lnTo>
                  <a:lnTo>
                    <a:pt x="2040985" y="1409081"/>
                  </a:lnTo>
                  <a:lnTo>
                    <a:pt x="2085876" y="1427900"/>
                  </a:lnTo>
                  <a:lnTo>
                    <a:pt x="2131197" y="1445676"/>
                  </a:lnTo>
                  <a:lnTo>
                    <a:pt x="2176891" y="1462543"/>
                  </a:lnTo>
                  <a:lnTo>
                    <a:pt x="2222904" y="1478639"/>
                  </a:lnTo>
                  <a:lnTo>
                    <a:pt x="2269182" y="1494098"/>
                  </a:lnTo>
                  <a:lnTo>
                    <a:pt x="2315668" y="1509059"/>
                  </a:lnTo>
                  <a:lnTo>
                    <a:pt x="2595903" y="1595960"/>
                  </a:lnTo>
                  <a:lnTo>
                    <a:pt x="2642316" y="1611238"/>
                  </a:lnTo>
                  <a:lnTo>
                    <a:pt x="2688499" y="1627107"/>
                  </a:lnTo>
                  <a:lnTo>
                    <a:pt x="2734397" y="1643701"/>
                  </a:lnTo>
                  <a:lnTo>
                    <a:pt x="2779955" y="1661158"/>
                  </a:lnTo>
                  <a:lnTo>
                    <a:pt x="2825118" y="1679614"/>
                  </a:lnTo>
                  <a:lnTo>
                    <a:pt x="2869832" y="1699205"/>
                  </a:lnTo>
                  <a:lnTo>
                    <a:pt x="2914042" y="1720067"/>
                  </a:lnTo>
                  <a:lnTo>
                    <a:pt x="2957692" y="1742336"/>
                  </a:lnTo>
                  <a:lnTo>
                    <a:pt x="3002278" y="1766557"/>
                  </a:lnTo>
                  <a:lnTo>
                    <a:pt x="3046333" y="1791558"/>
                  </a:lnTo>
                  <a:lnTo>
                    <a:pt x="3089872" y="1817311"/>
                  </a:lnTo>
                  <a:lnTo>
                    <a:pt x="3132915" y="1843783"/>
                  </a:lnTo>
                  <a:lnTo>
                    <a:pt x="3175478" y="1870945"/>
                  </a:lnTo>
                  <a:lnTo>
                    <a:pt x="3217581" y="1898765"/>
                  </a:lnTo>
                  <a:lnTo>
                    <a:pt x="3259241" y="1927213"/>
                  </a:lnTo>
                  <a:lnTo>
                    <a:pt x="3300475" y="1956259"/>
                  </a:lnTo>
                  <a:lnTo>
                    <a:pt x="3341303" y="1985872"/>
                  </a:lnTo>
                  <a:lnTo>
                    <a:pt x="3381741" y="2016022"/>
                  </a:lnTo>
                  <a:lnTo>
                    <a:pt x="3421809" y="2046677"/>
                  </a:lnTo>
                  <a:lnTo>
                    <a:pt x="3461523" y="2077807"/>
                  </a:lnTo>
                  <a:lnTo>
                    <a:pt x="3500901" y="2109381"/>
                  </a:lnTo>
                  <a:lnTo>
                    <a:pt x="3578724" y="2173741"/>
                  </a:lnTo>
                  <a:lnTo>
                    <a:pt x="3655421" y="2239513"/>
                  </a:lnTo>
                  <a:lnTo>
                    <a:pt x="3768669" y="2340279"/>
                  </a:lnTo>
                  <a:lnTo>
                    <a:pt x="3843179" y="2408506"/>
                  </a:lnTo>
                  <a:lnTo>
                    <a:pt x="4063936" y="2615064"/>
                  </a:lnTo>
                  <a:lnTo>
                    <a:pt x="4173695" y="2720489"/>
                  </a:lnTo>
                  <a:lnTo>
                    <a:pt x="4245924" y="2792001"/>
                  </a:lnTo>
                  <a:lnTo>
                    <a:pt x="4316997" y="2864712"/>
                  </a:lnTo>
                  <a:lnTo>
                    <a:pt x="4351843" y="2901419"/>
                  </a:lnTo>
                  <a:lnTo>
                    <a:pt x="4384123" y="2936182"/>
                  </a:lnTo>
                  <a:lnTo>
                    <a:pt x="4380937" y="2941132"/>
                  </a:lnTo>
                  <a:close/>
                </a:path>
                <a:path w="4384675" h="2952750" extrusionOk="0">
                  <a:moveTo>
                    <a:pt x="0" y="2952234"/>
                  </a:moveTo>
                  <a:lnTo>
                    <a:pt x="0" y="0"/>
                  </a:lnTo>
                  <a:lnTo>
                    <a:pt x="23946" y="6184"/>
                  </a:lnTo>
                  <a:lnTo>
                    <a:pt x="68595" y="18807"/>
                  </a:lnTo>
                  <a:lnTo>
                    <a:pt x="113680" y="32694"/>
                  </a:lnTo>
                  <a:lnTo>
                    <a:pt x="159155" y="47896"/>
                  </a:lnTo>
                  <a:lnTo>
                    <a:pt x="204977" y="64461"/>
                  </a:lnTo>
                  <a:lnTo>
                    <a:pt x="251099" y="82440"/>
                  </a:lnTo>
                  <a:lnTo>
                    <a:pt x="297477" y="101882"/>
                  </a:lnTo>
                  <a:lnTo>
                    <a:pt x="344066" y="122837"/>
                  </a:lnTo>
                  <a:lnTo>
                    <a:pt x="390821" y="145354"/>
                  </a:lnTo>
                  <a:lnTo>
                    <a:pt x="437698" y="169483"/>
                  </a:lnTo>
                  <a:lnTo>
                    <a:pt x="484650" y="195273"/>
                  </a:lnTo>
                  <a:lnTo>
                    <a:pt x="531634" y="222774"/>
                  </a:lnTo>
                  <a:lnTo>
                    <a:pt x="578604" y="252035"/>
                  </a:lnTo>
                  <a:lnTo>
                    <a:pt x="625515" y="283107"/>
                  </a:lnTo>
                  <a:lnTo>
                    <a:pt x="672322" y="316038"/>
                  </a:lnTo>
                  <a:lnTo>
                    <a:pt x="718981" y="350878"/>
                  </a:lnTo>
                  <a:lnTo>
                    <a:pt x="765446" y="387678"/>
                  </a:lnTo>
                  <a:lnTo>
                    <a:pt x="811672" y="426485"/>
                  </a:lnTo>
                  <a:lnTo>
                    <a:pt x="857616" y="467351"/>
                  </a:lnTo>
                  <a:lnTo>
                    <a:pt x="903230" y="510324"/>
                  </a:lnTo>
                  <a:lnTo>
                    <a:pt x="948471" y="555454"/>
                  </a:lnTo>
                  <a:lnTo>
                    <a:pt x="1053303" y="661675"/>
                  </a:lnTo>
                  <a:lnTo>
                    <a:pt x="1124461" y="731667"/>
                  </a:lnTo>
                  <a:lnTo>
                    <a:pt x="1196726" y="800750"/>
                  </a:lnTo>
                  <a:lnTo>
                    <a:pt x="1270179" y="868706"/>
                  </a:lnTo>
                  <a:lnTo>
                    <a:pt x="1344895" y="935320"/>
                  </a:lnTo>
                  <a:lnTo>
                    <a:pt x="1382753" y="968056"/>
                  </a:lnTo>
                  <a:lnTo>
                    <a:pt x="1420955" y="1000375"/>
                  </a:lnTo>
                  <a:lnTo>
                    <a:pt x="1459514" y="1032251"/>
                  </a:lnTo>
                  <a:lnTo>
                    <a:pt x="1498437" y="1063655"/>
                  </a:lnTo>
                  <a:lnTo>
                    <a:pt x="1537736" y="1094561"/>
                  </a:lnTo>
                  <a:lnTo>
                    <a:pt x="1577419" y="1124942"/>
                  </a:lnTo>
                  <a:lnTo>
                    <a:pt x="1617497" y="1154771"/>
                  </a:lnTo>
                  <a:lnTo>
                    <a:pt x="1657979" y="1184021"/>
                  </a:lnTo>
                  <a:lnTo>
                    <a:pt x="1698876" y="1212665"/>
                  </a:lnTo>
                  <a:lnTo>
                    <a:pt x="1740197" y="1240675"/>
                  </a:lnTo>
                  <a:lnTo>
                    <a:pt x="4380937" y="2941132"/>
                  </a:lnTo>
                  <a:lnTo>
                    <a:pt x="4373790" y="2952234"/>
                  </a:lnTo>
                  <a:lnTo>
                    <a:pt x="0" y="2952234"/>
                  </a:lnTo>
                  <a:close/>
                </a:path>
              </a:pathLst>
            </a:custGeom>
            <a:solidFill>
              <a:srgbClr val="009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0" y="7841114"/>
              <a:ext cx="3768725" cy="2446020"/>
            </a:xfrm>
            <a:custGeom>
              <a:avLst/>
              <a:gdLst/>
              <a:ahLst/>
              <a:cxnLst/>
              <a:rect l="l" t="t" r="r" b="b"/>
              <a:pathLst>
                <a:path w="3768725" h="2446020" extrusionOk="0">
                  <a:moveTo>
                    <a:pt x="0" y="2445885"/>
                  </a:moveTo>
                  <a:lnTo>
                    <a:pt x="0" y="0"/>
                  </a:lnTo>
                  <a:lnTo>
                    <a:pt x="30314" y="5145"/>
                  </a:lnTo>
                  <a:lnTo>
                    <a:pt x="72530" y="13389"/>
                  </a:lnTo>
                  <a:lnTo>
                    <a:pt x="115455" y="22914"/>
                  </a:lnTo>
                  <a:lnTo>
                    <a:pt x="159025" y="33788"/>
                  </a:lnTo>
                  <a:lnTo>
                    <a:pt x="203177" y="46081"/>
                  </a:lnTo>
                  <a:lnTo>
                    <a:pt x="247848" y="59864"/>
                  </a:lnTo>
                  <a:lnTo>
                    <a:pt x="292974" y="75207"/>
                  </a:lnTo>
                  <a:lnTo>
                    <a:pt x="338493" y="92178"/>
                  </a:lnTo>
                  <a:lnTo>
                    <a:pt x="384340" y="110848"/>
                  </a:lnTo>
                  <a:lnTo>
                    <a:pt x="430453" y="131287"/>
                  </a:lnTo>
                  <a:lnTo>
                    <a:pt x="476768" y="153564"/>
                  </a:lnTo>
                  <a:lnTo>
                    <a:pt x="523222" y="177750"/>
                  </a:lnTo>
                  <a:lnTo>
                    <a:pt x="569752" y="203914"/>
                  </a:lnTo>
                  <a:lnTo>
                    <a:pt x="616294" y="232125"/>
                  </a:lnTo>
                  <a:lnTo>
                    <a:pt x="662785" y="262455"/>
                  </a:lnTo>
                  <a:lnTo>
                    <a:pt x="709162" y="294972"/>
                  </a:lnTo>
                  <a:lnTo>
                    <a:pt x="755361" y="329746"/>
                  </a:lnTo>
                  <a:lnTo>
                    <a:pt x="801319" y="366848"/>
                  </a:lnTo>
                  <a:lnTo>
                    <a:pt x="846973" y="406346"/>
                  </a:lnTo>
                  <a:lnTo>
                    <a:pt x="892259" y="448311"/>
                  </a:lnTo>
                  <a:lnTo>
                    <a:pt x="937115" y="492813"/>
                  </a:lnTo>
                  <a:lnTo>
                    <a:pt x="971739" y="528233"/>
                  </a:lnTo>
                  <a:lnTo>
                    <a:pt x="1006650" y="563503"/>
                  </a:lnTo>
                  <a:lnTo>
                    <a:pt x="1041862" y="598585"/>
                  </a:lnTo>
                  <a:lnTo>
                    <a:pt x="1077388" y="633441"/>
                  </a:lnTo>
                  <a:lnTo>
                    <a:pt x="1113244" y="668031"/>
                  </a:lnTo>
                  <a:lnTo>
                    <a:pt x="1149443" y="702316"/>
                  </a:lnTo>
                  <a:lnTo>
                    <a:pt x="1185998" y="736259"/>
                  </a:lnTo>
                  <a:lnTo>
                    <a:pt x="1222926" y="769818"/>
                  </a:lnTo>
                  <a:lnTo>
                    <a:pt x="1260238" y="802957"/>
                  </a:lnTo>
                  <a:lnTo>
                    <a:pt x="1297950" y="835636"/>
                  </a:lnTo>
                  <a:lnTo>
                    <a:pt x="1336076" y="867817"/>
                  </a:lnTo>
                  <a:lnTo>
                    <a:pt x="1374629" y="899460"/>
                  </a:lnTo>
                  <a:lnTo>
                    <a:pt x="1413624" y="930526"/>
                  </a:lnTo>
                  <a:lnTo>
                    <a:pt x="1453074" y="960977"/>
                  </a:lnTo>
                  <a:lnTo>
                    <a:pt x="1492994" y="990774"/>
                  </a:lnTo>
                  <a:lnTo>
                    <a:pt x="1533399" y="1019878"/>
                  </a:lnTo>
                  <a:lnTo>
                    <a:pt x="1574301" y="1048250"/>
                  </a:lnTo>
                  <a:lnTo>
                    <a:pt x="1615715" y="1075852"/>
                  </a:lnTo>
                  <a:lnTo>
                    <a:pt x="1657656" y="1102644"/>
                  </a:lnTo>
                  <a:lnTo>
                    <a:pt x="1700137" y="1128588"/>
                  </a:lnTo>
                  <a:lnTo>
                    <a:pt x="1742705" y="1152712"/>
                  </a:lnTo>
                  <a:lnTo>
                    <a:pt x="1786037" y="1174968"/>
                  </a:lnTo>
                  <a:lnTo>
                    <a:pt x="1830051" y="1195551"/>
                  </a:lnTo>
                  <a:lnTo>
                    <a:pt x="1874671" y="1214657"/>
                  </a:lnTo>
                  <a:lnTo>
                    <a:pt x="1919817" y="1232480"/>
                  </a:lnTo>
                  <a:lnTo>
                    <a:pt x="1965410" y="1249217"/>
                  </a:lnTo>
                  <a:lnTo>
                    <a:pt x="2011371" y="1265064"/>
                  </a:lnTo>
                  <a:lnTo>
                    <a:pt x="2057622" y="1280214"/>
                  </a:lnTo>
                  <a:lnTo>
                    <a:pt x="2290463" y="1352383"/>
                  </a:lnTo>
                  <a:lnTo>
                    <a:pt x="2336796" y="1367468"/>
                  </a:lnTo>
                  <a:lnTo>
                    <a:pt x="2382868" y="1383227"/>
                  </a:lnTo>
                  <a:lnTo>
                    <a:pt x="2428598" y="1399855"/>
                  </a:lnTo>
                  <a:lnTo>
                    <a:pt x="2473909" y="1417548"/>
                  </a:lnTo>
                  <a:lnTo>
                    <a:pt x="2518721" y="1436501"/>
                  </a:lnTo>
                  <a:lnTo>
                    <a:pt x="2562956" y="1456909"/>
                  </a:lnTo>
                  <a:lnTo>
                    <a:pt x="2606534" y="1478969"/>
                  </a:lnTo>
                  <a:lnTo>
                    <a:pt x="2650936" y="1503197"/>
                  </a:lnTo>
                  <a:lnTo>
                    <a:pt x="2694705" y="1528352"/>
                  </a:lnTo>
                  <a:lnTo>
                    <a:pt x="2737867" y="1554391"/>
                  </a:lnTo>
                  <a:lnTo>
                    <a:pt x="2780447" y="1581269"/>
                  </a:lnTo>
                  <a:lnTo>
                    <a:pt x="2822471" y="1608943"/>
                  </a:lnTo>
                  <a:lnTo>
                    <a:pt x="2863965" y="1637368"/>
                  </a:lnTo>
                  <a:lnTo>
                    <a:pt x="2904955" y="1666501"/>
                  </a:lnTo>
                  <a:lnTo>
                    <a:pt x="2945466" y="1696297"/>
                  </a:lnTo>
                  <a:lnTo>
                    <a:pt x="2985525" y="1726713"/>
                  </a:lnTo>
                  <a:lnTo>
                    <a:pt x="3025157" y="1757705"/>
                  </a:lnTo>
                  <a:lnTo>
                    <a:pt x="3064387" y="1789228"/>
                  </a:lnTo>
                  <a:lnTo>
                    <a:pt x="3103242" y="1821240"/>
                  </a:lnTo>
                  <a:lnTo>
                    <a:pt x="3141748" y="1853695"/>
                  </a:lnTo>
                  <a:lnTo>
                    <a:pt x="3179929" y="1886551"/>
                  </a:lnTo>
                  <a:lnTo>
                    <a:pt x="3217812" y="1919763"/>
                  </a:lnTo>
                  <a:lnTo>
                    <a:pt x="3255423" y="1953287"/>
                  </a:lnTo>
                  <a:lnTo>
                    <a:pt x="3292787" y="1987079"/>
                  </a:lnTo>
                  <a:lnTo>
                    <a:pt x="3366879" y="2055292"/>
                  </a:lnTo>
                  <a:lnTo>
                    <a:pt x="3511808" y="2190970"/>
                  </a:lnTo>
                  <a:lnTo>
                    <a:pt x="3583842" y="2259644"/>
                  </a:lnTo>
                  <a:lnTo>
                    <a:pt x="3619631" y="2294378"/>
                  </a:lnTo>
                  <a:lnTo>
                    <a:pt x="3655177" y="2329404"/>
                  </a:lnTo>
                  <a:lnTo>
                    <a:pt x="3690409" y="2364744"/>
                  </a:lnTo>
                  <a:lnTo>
                    <a:pt x="3725259" y="2400419"/>
                  </a:lnTo>
                  <a:lnTo>
                    <a:pt x="3759657" y="2436450"/>
                  </a:lnTo>
                  <a:lnTo>
                    <a:pt x="3768436" y="2445885"/>
                  </a:lnTo>
                  <a:lnTo>
                    <a:pt x="0" y="24458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0" y="8390034"/>
              <a:ext cx="3021965" cy="1897380"/>
            </a:xfrm>
            <a:custGeom>
              <a:avLst/>
              <a:gdLst/>
              <a:ahLst/>
              <a:cxnLst/>
              <a:rect l="l" t="t" r="r" b="b"/>
              <a:pathLst>
                <a:path w="3021965" h="1897379" extrusionOk="0">
                  <a:moveTo>
                    <a:pt x="3018967" y="1896964"/>
                  </a:moveTo>
                  <a:lnTo>
                    <a:pt x="1388140" y="847113"/>
                  </a:lnTo>
                  <a:lnTo>
                    <a:pt x="1431126" y="873567"/>
                  </a:lnTo>
                  <a:lnTo>
                    <a:pt x="1474426" y="897708"/>
                  </a:lnTo>
                  <a:lnTo>
                    <a:pt x="1518721" y="919410"/>
                  </a:lnTo>
                  <a:lnTo>
                    <a:pt x="1563870" y="939027"/>
                  </a:lnTo>
                  <a:lnTo>
                    <a:pt x="1609730" y="956910"/>
                  </a:lnTo>
                  <a:lnTo>
                    <a:pt x="1656158" y="973413"/>
                  </a:lnTo>
                  <a:lnTo>
                    <a:pt x="1703014" y="988887"/>
                  </a:lnTo>
                  <a:lnTo>
                    <a:pt x="1891867" y="1047552"/>
                  </a:lnTo>
                  <a:lnTo>
                    <a:pt x="1938727" y="1063173"/>
                  </a:lnTo>
                  <a:lnTo>
                    <a:pt x="1985162" y="1079881"/>
                  </a:lnTo>
                  <a:lnTo>
                    <a:pt x="2031029" y="1098028"/>
                  </a:lnTo>
                  <a:lnTo>
                    <a:pt x="2076186" y="1117967"/>
                  </a:lnTo>
                  <a:lnTo>
                    <a:pt x="2120492" y="1140051"/>
                  </a:lnTo>
                  <a:lnTo>
                    <a:pt x="2165411" y="1164778"/>
                  </a:lnTo>
                  <a:lnTo>
                    <a:pt x="2209486" y="1190740"/>
                  </a:lnTo>
                  <a:lnTo>
                    <a:pt x="2252762" y="1217856"/>
                  </a:lnTo>
                  <a:lnTo>
                    <a:pt x="2295288" y="1246048"/>
                  </a:lnTo>
                  <a:lnTo>
                    <a:pt x="2337108" y="1275236"/>
                  </a:lnTo>
                  <a:lnTo>
                    <a:pt x="2378269" y="1305341"/>
                  </a:lnTo>
                  <a:lnTo>
                    <a:pt x="2418818" y="1336284"/>
                  </a:lnTo>
                  <a:lnTo>
                    <a:pt x="2458802" y="1367986"/>
                  </a:lnTo>
                  <a:lnTo>
                    <a:pt x="2498266" y="1400367"/>
                  </a:lnTo>
                  <a:lnTo>
                    <a:pt x="2537258" y="1433349"/>
                  </a:lnTo>
                  <a:lnTo>
                    <a:pt x="2575823" y="1466852"/>
                  </a:lnTo>
                  <a:lnTo>
                    <a:pt x="2651860" y="1535103"/>
                  </a:lnTo>
                  <a:lnTo>
                    <a:pt x="2839861" y="1710853"/>
                  </a:lnTo>
                  <a:lnTo>
                    <a:pt x="2914676" y="1783512"/>
                  </a:lnTo>
                  <a:lnTo>
                    <a:pt x="2951495" y="1820491"/>
                  </a:lnTo>
                  <a:lnTo>
                    <a:pt x="2987739" y="1857960"/>
                  </a:lnTo>
                  <a:lnTo>
                    <a:pt x="3021893" y="1894484"/>
                  </a:lnTo>
                  <a:lnTo>
                    <a:pt x="3020297" y="1896964"/>
                  </a:lnTo>
                  <a:lnTo>
                    <a:pt x="3018967" y="1896964"/>
                  </a:lnTo>
                  <a:close/>
                </a:path>
                <a:path w="3021965" h="1897379" extrusionOk="0">
                  <a:moveTo>
                    <a:pt x="0" y="1896964"/>
                  </a:moveTo>
                  <a:lnTo>
                    <a:pt x="0" y="0"/>
                  </a:lnTo>
                  <a:lnTo>
                    <a:pt x="18889" y="1107"/>
                  </a:lnTo>
                  <a:lnTo>
                    <a:pt x="56648" y="4374"/>
                  </a:lnTo>
                  <a:lnTo>
                    <a:pt x="95677" y="8891"/>
                  </a:lnTo>
                  <a:lnTo>
                    <a:pt x="135868" y="14775"/>
                  </a:lnTo>
                  <a:lnTo>
                    <a:pt x="177117" y="22143"/>
                  </a:lnTo>
                  <a:lnTo>
                    <a:pt x="219318" y="31111"/>
                  </a:lnTo>
                  <a:lnTo>
                    <a:pt x="262364" y="41796"/>
                  </a:lnTo>
                  <a:lnTo>
                    <a:pt x="306151" y="54315"/>
                  </a:lnTo>
                  <a:lnTo>
                    <a:pt x="350572" y="68784"/>
                  </a:lnTo>
                  <a:lnTo>
                    <a:pt x="395521" y="85320"/>
                  </a:lnTo>
                  <a:lnTo>
                    <a:pt x="440893" y="104040"/>
                  </a:lnTo>
                  <a:lnTo>
                    <a:pt x="486582" y="125059"/>
                  </a:lnTo>
                  <a:lnTo>
                    <a:pt x="532482" y="148496"/>
                  </a:lnTo>
                  <a:lnTo>
                    <a:pt x="578487" y="174466"/>
                  </a:lnTo>
                  <a:lnTo>
                    <a:pt x="624492" y="203087"/>
                  </a:lnTo>
                  <a:lnTo>
                    <a:pt x="670390" y="234474"/>
                  </a:lnTo>
                  <a:lnTo>
                    <a:pt x="716077" y="268745"/>
                  </a:lnTo>
                  <a:lnTo>
                    <a:pt x="761445" y="306016"/>
                  </a:lnTo>
                  <a:lnTo>
                    <a:pt x="806391" y="346404"/>
                  </a:lnTo>
                  <a:lnTo>
                    <a:pt x="850806" y="390026"/>
                  </a:lnTo>
                  <a:lnTo>
                    <a:pt x="921519" y="461595"/>
                  </a:lnTo>
                  <a:lnTo>
                    <a:pt x="957492" y="496981"/>
                  </a:lnTo>
                  <a:lnTo>
                    <a:pt x="993910" y="532007"/>
                  </a:lnTo>
                  <a:lnTo>
                    <a:pt x="1030798" y="566605"/>
                  </a:lnTo>
                  <a:lnTo>
                    <a:pt x="1068181" y="600703"/>
                  </a:lnTo>
                  <a:lnTo>
                    <a:pt x="1106086" y="634232"/>
                  </a:lnTo>
                  <a:lnTo>
                    <a:pt x="1144537" y="667122"/>
                  </a:lnTo>
                  <a:lnTo>
                    <a:pt x="1183560" y="699302"/>
                  </a:lnTo>
                  <a:lnTo>
                    <a:pt x="1223180" y="730703"/>
                  </a:lnTo>
                  <a:lnTo>
                    <a:pt x="1263423" y="761255"/>
                  </a:lnTo>
                  <a:lnTo>
                    <a:pt x="1304313" y="790887"/>
                  </a:lnTo>
                  <a:lnTo>
                    <a:pt x="1345877" y="819530"/>
                  </a:lnTo>
                  <a:lnTo>
                    <a:pt x="3018967" y="1896964"/>
                  </a:lnTo>
                  <a:lnTo>
                    <a:pt x="0" y="1896964"/>
                  </a:lnTo>
                  <a:close/>
                </a:path>
              </a:pathLst>
            </a:custGeom>
            <a:solidFill>
              <a:srgbClr val="004A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5"/>
          <p:cNvGrpSpPr/>
          <p:nvPr/>
        </p:nvGrpSpPr>
        <p:grpSpPr>
          <a:xfrm>
            <a:off x="0" y="1"/>
            <a:ext cx="2414693" cy="1455843"/>
            <a:chOff x="0" y="0"/>
            <a:chExt cx="3622040" cy="2183765"/>
          </a:xfrm>
        </p:grpSpPr>
        <p:sp>
          <p:nvSpPr>
            <p:cNvPr id="127" name="Google Shape;127;p5"/>
            <p:cNvSpPr/>
            <p:nvPr/>
          </p:nvSpPr>
          <p:spPr>
            <a:xfrm>
              <a:off x="0" y="0"/>
              <a:ext cx="3622040" cy="2183765"/>
            </a:xfrm>
            <a:custGeom>
              <a:avLst/>
              <a:gdLst/>
              <a:ahLst/>
              <a:cxnLst/>
              <a:rect l="l" t="t" r="r" b="b"/>
              <a:pathLst>
                <a:path w="3622040" h="2183765" extrusionOk="0">
                  <a:moveTo>
                    <a:pt x="0" y="0"/>
                  </a:moveTo>
                  <a:lnTo>
                    <a:pt x="3621893" y="0"/>
                  </a:lnTo>
                  <a:lnTo>
                    <a:pt x="3614481" y="8836"/>
                  </a:lnTo>
                  <a:lnTo>
                    <a:pt x="3584932" y="42547"/>
                  </a:lnTo>
                  <a:lnTo>
                    <a:pt x="3554107" y="76175"/>
                  </a:lnTo>
                  <a:lnTo>
                    <a:pt x="3521984" y="109656"/>
                  </a:lnTo>
                  <a:lnTo>
                    <a:pt x="3488540" y="142927"/>
                  </a:lnTo>
                  <a:lnTo>
                    <a:pt x="3453752" y="175925"/>
                  </a:lnTo>
                  <a:lnTo>
                    <a:pt x="3417597" y="208588"/>
                  </a:lnTo>
                  <a:lnTo>
                    <a:pt x="3380053" y="240853"/>
                  </a:lnTo>
                  <a:lnTo>
                    <a:pt x="3341098" y="272655"/>
                  </a:lnTo>
                  <a:lnTo>
                    <a:pt x="3300708" y="303933"/>
                  </a:lnTo>
                  <a:lnTo>
                    <a:pt x="3258861" y="334624"/>
                  </a:lnTo>
                  <a:lnTo>
                    <a:pt x="3215535" y="364664"/>
                  </a:lnTo>
                  <a:lnTo>
                    <a:pt x="3170706" y="393990"/>
                  </a:lnTo>
                  <a:lnTo>
                    <a:pt x="3124353" y="422541"/>
                  </a:lnTo>
                  <a:lnTo>
                    <a:pt x="3076452" y="450251"/>
                  </a:lnTo>
                  <a:lnTo>
                    <a:pt x="3026980" y="477059"/>
                  </a:lnTo>
                  <a:lnTo>
                    <a:pt x="2975916" y="502902"/>
                  </a:lnTo>
                  <a:lnTo>
                    <a:pt x="2923237" y="527717"/>
                  </a:lnTo>
                  <a:lnTo>
                    <a:pt x="2868919" y="551440"/>
                  </a:lnTo>
                  <a:lnTo>
                    <a:pt x="2812941" y="574009"/>
                  </a:lnTo>
                  <a:lnTo>
                    <a:pt x="2755279" y="595360"/>
                  </a:lnTo>
                  <a:lnTo>
                    <a:pt x="2695912" y="615431"/>
                  </a:lnTo>
                  <a:lnTo>
                    <a:pt x="2491791" y="676781"/>
                  </a:lnTo>
                  <a:lnTo>
                    <a:pt x="2396570" y="706703"/>
                  </a:lnTo>
                  <a:lnTo>
                    <a:pt x="2301632" y="738031"/>
                  </a:lnTo>
                  <a:lnTo>
                    <a:pt x="2207129" y="770934"/>
                  </a:lnTo>
                  <a:lnTo>
                    <a:pt x="2160090" y="788031"/>
                  </a:lnTo>
                  <a:lnTo>
                    <a:pt x="2113218" y="805585"/>
                  </a:lnTo>
                  <a:lnTo>
                    <a:pt x="2066532" y="823620"/>
                  </a:lnTo>
                  <a:lnTo>
                    <a:pt x="2020052" y="842155"/>
                  </a:lnTo>
                  <a:lnTo>
                    <a:pt x="1973796" y="861212"/>
                  </a:lnTo>
                  <a:lnTo>
                    <a:pt x="1927785" y="880813"/>
                  </a:lnTo>
                  <a:lnTo>
                    <a:pt x="1882036" y="900979"/>
                  </a:lnTo>
                  <a:lnTo>
                    <a:pt x="1836571" y="921732"/>
                  </a:lnTo>
                  <a:lnTo>
                    <a:pt x="1791407" y="943092"/>
                  </a:lnTo>
                  <a:lnTo>
                    <a:pt x="1746565" y="965082"/>
                  </a:lnTo>
                  <a:lnTo>
                    <a:pt x="1702063" y="987722"/>
                  </a:lnTo>
                  <a:lnTo>
                    <a:pt x="1657921" y="1011034"/>
                  </a:lnTo>
                  <a:lnTo>
                    <a:pt x="1614157" y="1035040"/>
                  </a:lnTo>
                  <a:lnTo>
                    <a:pt x="1570792" y="1059759"/>
                  </a:lnTo>
                  <a:lnTo>
                    <a:pt x="1527845" y="1085215"/>
                  </a:lnTo>
                  <a:lnTo>
                    <a:pt x="1486312" y="1111398"/>
                  </a:lnTo>
                  <a:lnTo>
                    <a:pt x="1445877" y="1138899"/>
                  </a:lnTo>
                  <a:lnTo>
                    <a:pt x="1406446" y="1167607"/>
                  </a:lnTo>
                  <a:lnTo>
                    <a:pt x="1367924" y="1197408"/>
                  </a:lnTo>
                  <a:lnTo>
                    <a:pt x="1330216" y="1228191"/>
                  </a:lnTo>
                  <a:lnTo>
                    <a:pt x="1293229" y="1259844"/>
                  </a:lnTo>
                  <a:lnTo>
                    <a:pt x="1256868" y="1292253"/>
                  </a:lnTo>
                  <a:lnTo>
                    <a:pt x="1221038" y="1325306"/>
                  </a:lnTo>
                  <a:lnTo>
                    <a:pt x="1185645" y="1358890"/>
                  </a:lnTo>
                  <a:lnTo>
                    <a:pt x="1150595" y="1392895"/>
                  </a:lnTo>
                  <a:lnTo>
                    <a:pt x="1115793" y="1427205"/>
                  </a:lnTo>
                  <a:lnTo>
                    <a:pt x="977178" y="1565268"/>
                  </a:lnTo>
                  <a:lnTo>
                    <a:pt x="942201" y="1599426"/>
                  </a:lnTo>
                  <a:lnTo>
                    <a:pt x="906905" y="1633216"/>
                  </a:lnTo>
                  <a:lnTo>
                    <a:pt x="871196" y="1666526"/>
                  </a:lnTo>
                  <a:lnTo>
                    <a:pt x="834980" y="1699243"/>
                  </a:lnTo>
                  <a:lnTo>
                    <a:pt x="798162" y="1731254"/>
                  </a:lnTo>
                  <a:lnTo>
                    <a:pt x="760648" y="1762448"/>
                  </a:lnTo>
                  <a:lnTo>
                    <a:pt x="722343" y="1792712"/>
                  </a:lnTo>
                  <a:lnTo>
                    <a:pt x="683154" y="1821933"/>
                  </a:lnTo>
                  <a:lnTo>
                    <a:pt x="642985" y="1849999"/>
                  </a:lnTo>
                  <a:lnTo>
                    <a:pt x="600653" y="1877975"/>
                  </a:lnTo>
                  <a:lnTo>
                    <a:pt x="557882" y="1905113"/>
                  </a:lnTo>
                  <a:lnTo>
                    <a:pt x="514690" y="1931445"/>
                  </a:lnTo>
                  <a:lnTo>
                    <a:pt x="471097" y="1957000"/>
                  </a:lnTo>
                  <a:lnTo>
                    <a:pt x="427120" y="1981808"/>
                  </a:lnTo>
                  <a:lnTo>
                    <a:pt x="382778" y="2005899"/>
                  </a:lnTo>
                  <a:lnTo>
                    <a:pt x="338090" y="2029305"/>
                  </a:lnTo>
                  <a:lnTo>
                    <a:pt x="293074" y="2052054"/>
                  </a:lnTo>
                  <a:lnTo>
                    <a:pt x="247749" y="2074178"/>
                  </a:lnTo>
                  <a:lnTo>
                    <a:pt x="202133" y="2095706"/>
                  </a:lnTo>
                  <a:lnTo>
                    <a:pt x="156246" y="2116669"/>
                  </a:lnTo>
                  <a:lnTo>
                    <a:pt x="110105" y="2137096"/>
                  </a:lnTo>
                  <a:lnTo>
                    <a:pt x="63729" y="2157019"/>
                  </a:lnTo>
                  <a:lnTo>
                    <a:pt x="17137" y="2176467"/>
                  </a:lnTo>
                  <a:lnTo>
                    <a:pt x="0" y="2183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0" y="0"/>
              <a:ext cx="2853690" cy="1675130"/>
            </a:xfrm>
            <a:custGeom>
              <a:avLst/>
              <a:gdLst/>
              <a:ahLst/>
              <a:cxnLst/>
              <a:rect l="l" t="t" r="r" b="b"/>
              <a:pathLst>
                <a:path w="2853690" h="1675130" extrusionOk="0">
                  <a:moveTo>
                    <a:pt x="0" y="0"/>
                  </a:moveTo>
                  <a:lnTo>
                    <a:pt x="2853198" y="0"/>
                  </a:lnTo>
                  <a:lnTo>
                    <a:pt x="2827701" y="26230"/>
                  </a:lnTo>
                  <a:lnTo>
                    <a:pt x="2794357" y="58593"/>
                  </a:lnTo>
                  <a:lnTo>
                    <a:pt x="2759367" y="90577"/>
                  </a:lnTo>
                  <a:lnTo>
                    <a:pt x="2722699" y="122087"/>
                  </a:lnTo>
                  <a:lnTo>
                    <a:pt x="2684317" y="153030"/>
                  </a:lnTo>
                  <a:lnTo>
                    <a:pt x="2644189" y="183309"/>
                  </a:lnTo>
                  <a:lnTo>
                    <a:pt x="2602280" y="212831"/>
                  </a:lnTo>
                  <a:lnTo>
                    <a:pt x="2558555" y="241501"/>
                  </a:lnTo>
                  <a:lnTo>
                    <a:pt x="2512982" y="269225"/>
                  </a:lnTo>
                  <a:lnTo>
                    <a:pt x="2465525" y="295908"/>
                  </a:lnTo>
                  <a:lnTo>
                    <a:pt x="2416152" y="321455"/>
                  </a:lnTo>
                  <a:lnTo>
                    <a:pt x="2364828" y="345772"/>
                  </a:lnTo>
                  <a:lnTo>
                    <a:pt x="2311519" y="368764"/>
                  </a:lnTo>
                  <a:lnTo>
                    <a:pt x="2256191" y="390337"/>
                  </a:lnTo>
                  <a:lnTo>
                    <a:pt x="2198810" y="410396"/>
                  </a:lnTo>
                  <a:lnTo>
                    <a:pt x="2139342" y="428846"/>
                  </a:lnTo>
                  <a:lnTo>
                    <a:pt x="2091908" y="442744"/>
                  </a:lnTo>
                  <a:lnTo>
                    <a:pt x="1997066" y="471596"/>
                  </a:lnTo>
                  <a:lnTo>
                    <a:pt x="1902462" y="502085"/>
                  </a:lnTo>
                  <a:lnTo>
                    <a:pt x="1855325" y="518028"/>
                  </a:lnTo>
                  <a:lnTo>
                    <a:pt x="1808340" y="534481"/>
                  </a:lnTo>
                  <a:lnTo>
                    <a:pt x="1761536" y="551480"/>
                  </a:lnTo>
                  <a:lnTo>
                    <a:pt x="1714945" y="569056"/>
                  </a:lnTo>
                  <a:lnTo>
                    <a:pt x="1668597" y="587246"/>
                  </a:lnTo>
                  <a:lnTo>
                    <a:pt x="1622522" y="606082"/>
                  </a:lnTo>
                  <a:lnTo>
                    <a:pt x="1576752" y="625599"/>
                  </a:lnTo>
                  <a:lnTo>
                    <a:pt x="1531316" y="645829"/>
                  </a:lnTo>
                  <a:lnTo>
                    <a:pt x="1486246" y="666809"/>
                  </a:lnTo>
                  <a:lnTo>
                    <a:pt x="1441572" y="688570"/>
                  </a:lnTo>
                  <a:lnTo>
                    <a:pt x="1397324" y="711148"/>
                  </a:lnTo>
                  <a:lnTo>
                    <a:pt x="1353534" y="734575"/>
                  </a:lnTo>
                  <a:lnTo>
                    <a:pt x="1310231" y="758887"/>
                  </a:lnTo>
                  <a:lnTo>
                    <a:pt x="1267447" y="784116"/>
                  </a:lnTo>
                  <a:lnTo>
                    <a:pt x="1226272" y="810342"/>
                  </a:lnTo>
                  <a:lnTo>
                    <a:pt x="1186445" y="838187"/>
                  </a:lnTo>
                  <a:lnTo>
                    <a:pt x="1147818" y="867475"/>
                  </a:lnTo>
                  <a:lnTo>
                    <a:pt x="1110239" y="898026"/>
                  </a:lnTo>
                  <a:lnTo>
                    <a:pt x="1073560" y="929661"/>
                  </a:lnTo>
                  <a:lnTo>
                    <a:pt x="1037629" y="962203"/>
                  </a:lnTo>
                  <a:lnTo>
                    <a:pt x="1002298" y="995473"/>
                  </a:lnTo>
                  <a:lnTo>
                    <a:pt x="967416" y="1029292"/>
                  </a:lnTo>
                  <a:lnTo>
                    <a:pt x="829383" y="1166489"/>
                  </a:lnTo>
                  <a:lnTo>
                    <a:pt x="794499" y="1200376"/>
                  </a:lnTo>
                  <a:lnTo>
                    <a:pt x="759164" y="1233741"/>
                  </a:lnTo>
                  <a:lnTo>
                    <a:pt x="723230" y="1266406"/>
                  </a:lnTo>
                  <a:lnTo>
                    <a:pt x="686546" y="1298192"/>
                  </a:lnTo>
                  <a:lnTo>
                    <a:pt x="648962" y="1328920"/>
                  </a:lnTo>
                  <a:lnTo>
                    <a:pt x="610328" y="1358413"/>
                  </a:lnTo>
                  <a:lnTo>
                    <a:pt x="570495" y="1386491"/>
                  </a:lnTo>
                  <a:lnTo>
                    <a:pt x="528320" y="1414214"/>
                  </a:lnTo>
                  <a:lnTo>
                    <a:pt x="485600" y="1440895"/>
                  </a:lnTo>
                  <a:lnTo>
                    <a:pt x="442363" y="1466581"/>
                  </a:lnTo>
                  <a:lnTo>
                    <a:pt x="398639" y="1491321"/>
                  </a:lnTo>
                  <a:lnTo>
                    <a:pt x="354458" y="1515163"/>
                  </a:lnTo>
                  <a:lnTo>
                    <a:pt x="309850" y="1538155"/>
                  </a:lnTo>
                  <a:lnTo>
                    <a:pt x="264843" y="1560344"/>
                  </a:lnTo>
                  <a:lnTo>
                    <a:pt x="219467" y="1581778"/>
                  </a:lnTo>
                  <a:lnTo>
                    <a:pt x="173752" y="1602507"/>
                  </a:lnTo>
                  <a:lnTo>
                    <a:pt x="127727" y="1622576"/>
                  </a:lnTo>
                  <a:lnTo>
                    <a:pt x="81422" y="1642035"/>
                  </a:lnTo>
                  <a:lnTo>
                    <a:pt x="34866" y="1660932"/>
                  </a:lnTo>
                  <a:lnTo>
                    <a:pt x="0" y="1674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0" y="0"/>
              <a:ext cx="2197735" cy="1195070"/>
            </a:xfrm>
            <a:custGeom>
              <a:avLst/>
              <a:gdLst/>
              <a:ahLst/>
              <a:cxnLst/>
              <a:rect l="l" t="t" r="r" b="b"/>
              <a:pathLst>
                <a:path w="2197735" h="1195070" extrusionOk="0">
                  <a:moveTo>
                    <a:pt x="0" y="0"/>
                  </a:moveTo>
                  <a:lnTo>
                    <a:pt x="2197425" y="0"/>
                  </a:lnTo>
                  <a:lnTo>
                    <a:pt x="2166577" y="17870"/>
                  </a:lnTo>
                  <a:lnTo>
                    <a:pt x="2117303" y="43636"/>
                  </a:lnTo>
                  <a:lnTo>
                    <a:pt x="2065583" y="67860"/>
                  </a:lnTo>
                  <a:lnTo>
                    <a:pt x="2011364" y="90394"/>
                  </a:lnTo>
                  <a:lnTo>
                    <a:pt x="1954593" y="111089"/>
                  </a:lnTo>
                  <a:lnTo>
                    <a:pt x="1895216" y="129797"/>
                  </a:lnTo>
                  <a:lnTo>
                    <a:pt x="1798813" y="158585"/>
                  </a:lnTo>
                  <a:lnTo>
                    <a:pt x="1750673" y="173711"/>
                  </a:lnTo>
                  <a:lnTo>
                    <a:pt x="1702641" y="189398"/>
                  </a:lnTo>
                  <a:lnTo>
                    <a:pt x="1654768" y="205702"/>
                  </a:lnTo>
                  <a:lnTo>
                    <a:pt x="1607102" y="222678"/>
                  </a:lnTo>
                  <a:lnTo>
                    <a:pt x="1559693" y="240381"/>
                  </a:lnTo>
                  <a:lnTo>
                    <a:pt x="1512592" y="258867"/>
                  </a:lnTo>
                  <a:lnTo>
                    <a:pt x="1465849" y="278191"/>
                  </a:lnTo>
                  <a:lnTo>
                    <a:pt x="1419513" y="298409"/>
                  </a:lnTo>
                  <a:lnTo>
                    <a:pt x="1373634" y="319575"/>
                  </a:lnTo>
                  <a:lnTo>
                    <a:pt x="1328262" y="341745"/>
                  </a:lnTo>
                  <a:lnTo>
                    <a:pt x="1283448" y="364975"/>
                  </a:lnTo>
                  <a:lnTo>
                    <a:pt x="1239240" y="389319"/>
                  </a:lnTo>
                  <a:lnTo>
                    <a:pt x="1195689" y="414833"/>
                  </a:lnTo>
                  <a:lnTo>
                    <a:pt x="1154032" y="441710"/>
                  </a:lnTo>
                  <a:lnTo>
                    <a:pt x="1114060" y="470612"/>
                  </a:lnTo>
                  <a:lnTo>
                    <a:pt x="1075529" y="501247"/>
                  </a:lnTo>
                  <a:lnTo>
                    <a:pt x="1038193" y="533324"/>
                  </a:lnTo>
                  <a:lnTo>
                    <a:pt x="1001808" y="566553"/>
                  </a:lnTo>
                  <a:lnTo>
                    <a:pt x="966131" y="600642"/>
                  </a:lnTo>
                  <a:lnTo>
                    <a:pt x="930916" y="635300"/>
                  </a:lnTo>
                  <a:lnTo>
                    <a:pt x="860896" y="705159"/>
                  </a:lnTo>
                  <a:lnTo>
                    <a:pt x="825603" y="739778"/>
                  </a:lnTo>
                  <a:lnTo>
                    <a:pt x="789794" y="773801"/>
                  </a:lnTo>
                  <a:lnTo>
                    <a:pt x="753226" y="806939"/>
                  </a:lnTo>
                  <a:lnTo>
                    <a:pt x="715654" y="838899"/>
                  </a:lnTo>
                  <a:lnTo>
                    <a:pt x="676833" y="869390"/>
                  </a:lnTo>
                  <a:lnTo>
                    <a:pt x="636520" y="898122"/>
                  </a:lnTo>
                  <a:lnTo>
                    <a:pt x="593584" y="926153"/>
                  </a:lnTo>
                  <a:lnTo>
                    <a:pt x="549957" y="952859"/>
                  </a:lnTo>
                  <a:lnTo>
                    <a:pt x="505685" y="978317"/>
                  </a:lnTo>
                  <a:lnTo>
                    <a:pt x="460817" y="1002607"/>
                  </a:lnTo>
                  <a:lnTo>
                    <a:pt x="415400" y="1025807"/>
                  </a:lnTo>
                  <a:lnTo>
                    <a:pt x="369484" y="1047994"/>
                  </a:lnTo>
                  <a:lnTo>
                    <a:pt x="323115" y="1069247"/>
                  </a:lnTo>
                  <a:lnTo>
                    <a:pt x="276343" y="1089644"/>
                  </a:lnTo>
                  <a:lnTo>
                    <a:pt x="229215" y="1109263"/>
                  </a:lnTo>
                  <a:lnTo>
                    <a:pt x="181779" y="1128183"/>
                  </a:lnTo>
                  <a:lnTo>
                    <a:pt x="134083" y="1146482"/>
                  </a:lnTo>
                  <a:lnTo>
                    <a:pt x="86177" y="1164238"/>
                  </a:lnTo>
                  <a:lnTo>
                    <a:pt x="0" y="1194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A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5"/>
          <p:cNvGrpSpPr/>
          <p:nvPr/>
        </p:nvGrpSpPr>
        <p:grpSpPr>
          <a:xfrm>
            <a:off x="9672224" y="0"/>
            <a:ext cx="2520103" cy="1062990"/>
            <a:chOff x="14508336" y="0"/>
            <a:chExt cx="3780154" cy="1594485"/>
          </a:xfrm>
        </p:grpSpPr>
        <p:sp>
          <p:nvSpPr>
            <p:cNvPr id="131" name="Google Shape;131;p5"/>
            <p:cNvSpPr/>
            <p:nvPr/>
          </p:nvSpPr>
          <p:spPr>
            <a:xfrm>
              <a:off x="14508336" y="0"/>
              <a:ext cx="3780154" cy="1594485"/>
            </a:xfrm>
            <a:custGeom>
              <a:avLst/>
              <a:gdLst/>
              <a:ahLst/>
              <a:cxnLst/>
              <a:rect l="l" t="t" r="r" b="b"/>
              <a:pathLst>
                <a:path w="3780155" h="1594485" extrusionOk="0">
                  <a:moveTo>
                    <a:pt x="1998" y="131866"/>
                  </a:moveTo>
                  <a:lnTo>
                    <a:pt x="2915719" y="1162217"/>
                  </a:lnTo>
                  <a:lnTo>
                    <a:pt x="2868520" y="1145975"/>
                  </a:lnTo>
                  <a:lnTo>
                    <a:pt x="2821043" y="1130532"/>
                  </a:lnTo>
                  <a:lnTo>
                    <a:pt x="2773956" y="1116631"/>
                  </a:lnTo>
                  <a:lnTo>
                    <a:pt x="2726603" y="1104425"/>
                  </a:lnTo>
                  <a:lnTo>
                    <a:pt x="2679006" y="1093770"/>
                  </a:lnTo>
                  <a:lnTo>
                    <a:pt x="2631188" y="1084520"/>
                  </a:lnTo>
                  <a:lnTo>
                    <a:pt x="2583172" y="1076530"/>
                  </a:lnTo>
                  <a:lnTo>
                    <a:pt x="2534978" y="1069655"/>
                  </a:lnTo>
                  <a:lnTo>
                    <a:pt x="2486629" y="1063750"/>
                  </a:lnTo>
                  <a:lnTo>
                    <a:pt x="2438148" y="1058669"/>
                  </a:lnTo>
                  <a:lnTo>
                    <a:pt x="2389555" y="1054267"/>
                  </a:lnTo>
                  <a:lnTo>
                    <a:pt x="2048165" y="1030281"/>
                  </a:lnTo>
                  <a:lnTo>
                    <a:pt x="1999482" y="1026087"/>
                  </a:lnTo>
                  <a:lnTo>
                    <a:pt x="1950888" y="1021266"/>
                  </a:lnTo>
                  <a:lnTo>
                    <a:pt x="1902404" y="1015673"/>
                  </a:lnTo>
                  <a:lnTo>
                    <a:pt x="1854052" y="1009163"/>
                  </a:lnTo>
                  <a:lnTo>
                    <a:pt x="1805854" y="1001589"/>
                  </a:lnTo>
                  <a:lnTo>
                    <a:pt x="1757833" y="992808"/>
                  </a:lnTo>
                  <a:lnTo>
                    <a:pt x="1710011" y="982673"/>
                  </a:lnTo>
                  <a:lnTo>
                    <a:pt x="1662409" y="971040"/>
                  </a:lnTo>
                  <a:lnTo>
                    <a:pt x="1613447" y="957724"/>
                  </a:lnTo>
                  <a:lnTo>
                    <a:pt x="1564823" y="943524"/>
                  </a:lnTo>
                  <a:lnTo>
                    <a:pt x="1516528" y="928476"/>
                  </a:lnTo>
                  <a:lnTo>
                    <a:pt x="1468551" y="912613"/>
                  </a:lnTo>
                  <a:lnTo>
                    <a:pt x="1420881" y="895969"/>
                  </a:lnTo>
                  <a:lnTo>
                    <a:pt x="1373509" y="878578"/>
                  </a:lnTo>
                  <a:lnTo>
                    <a:pt x="1326423" y="860474"/>
                  </a:lnTo>
                  <a:lnTo>
                    <a:pt x="1279613" y="841691"/>
                  </a:lnTo>
                  <a:lnTo>
                    <a:pt x="1233069" y="822262"/>
                  </a:lnTo>
                  <a:lnTo>
                    <a:pt x="1186781" y="802222"/>
                  </a:lnTo>
                  <a:lnTo>
                    <a:pt x="1140737" y="781604"/>
                  </a:lnTo>
                  <a:lnTo>
                    <a:pt x="1094928" y="760443"/>
                  </a:lnTo>
                  <a:lnTo>
                    <a:pt x="1049343" y="738771"/>
                  </a:lnTo>
                  <a:lnTo>
                    <a:pt x="958804" y="694036"/>
                  </a:lnTo>
                  <a:lnTo>
                    <a:pt x="913829" y="671039"/>
                  </a:lnTo>
                  <a:lnTo>
                    <a:pt x="824415" y="623957"/>
                  </a:lnTo>
                  <a:lnTo>
                    <a:pt x="735648" y="575649"/>
                  </a:lnTo>
                  <a:lnTo>
                    <a:pt x="603527" y="501485"/>
                  </a:lnTo>
                  <a:lnTo>
                    <a:pt x="341343" y="350604"/>
                  </a:lnTo>
                  <a:lnTo>
                    <a:pt x="254033" y="298787"/>
                  </a:lnTo>
                  <a:lnTo>
                    <a:pt x="167293" y="245805"/>
                  </a:lnTo>
                  <a:lnTo>
                    <a:pt x="81401" y="191389"/>
                  </a:lnTo>
                  <a:lnTo>
                    <a:pt x="39048" y="163682"/>
                  </a:lnTo>
                  <a:lnTo>
                    <a:pt x="0" y="137518"/>
                  </a:lnTo>
                  <a:lnTo>
                    <a:pt x="1998" y="131866"/>
                  </a:lnTo>
                  <a:close/>
                </a:path>
                <a:path w="3780155" h="1594485" extrusionOk="0">
                  <a:moveTo>
                    <a:pt x="3779663" y="0"/>
                  </a:moveTo>
                  <a:lnTo>
                    <a:pt x="3779663" y="1594357"/>
                  </a:lnTo>
                  <a:lnTo>
                    <a:pt x="3721727" y="1558722"/>
                  </a:lnTo>
                  <a:lnTo>
                    <a:pt x="3635947" y="1507514"/>
                  </a:lnTo>
                  <a:lnTo>
                    <a:pt x="3549286" y="1457560"/>
                  </a:lnTo>
                  <a:lnTo>
                    <a:pt x="3461715" y="1409089"/>
                  </a:lnTo>
                  <a:lnTo>
                    <a:pt x="3417581" y="1385481"/>
                  </a:lnTo>
                  <a:lnTo>
                    <a:pt x="3373209" y="1362330"/>
                  </a:lnTo>
                  <a:lnTo>
                    <a:pt x="3328597" y="1339664"/>
                  </a:lnTo>
                  <a:lnTo>
                    <a:pt x="3283741" y="1317511"/>
                  </a:lnTo>
                  <a:lnTo>
                    <a:pt x="3238638" y="1295901"/>
                  </a:lnTo>
                  <a:lnTo>
                    <a:pt x="3193285" y="1274862"/>
                  </a:lnTo>
                  <a:lnTo>
                    <a:pt x="3147678" y="1254423"/>
                  </a:lnTo>
                  <a:lnTo>
                    <a:pt x="3101814" y="1234611"/>
                  </a:lnTo>
                  <a:lnTo>
                    <a:pt x="3055689" y="1215456"/>
                  </a:lnTo>
                  <a:lnTo>
                    <a:pt x="3009301" y="1196986"/>
                  </a:lnTo>
                  <a:lnTo>
                    <a:pt x="2962645" y="1179231"/>
                  </a:lnTo>
                  <a:lnTo>
                    <a:pt x="1998" y="131866"/>
                  </a:lnTo>
                  <a:lnTo>
                    <a:pt x="48629" y="0"/>
                  </a:lnTo>
                  <a:lnTo>
                    <a:pt x="3779663" y="0"/>
                  </a:lnTo>
                  <a:close/>
                </a:path>
              </a:pathLst>
            </a:custGeom>
            <a:solidFill>
              <a:srgbClr val="009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5246743" y="0"/>
              <a:ext cx="3041650" cy="1184275"/>
            </a:xfrm>
            <a:custGeom>
              <a:avLst/>
              <a:gdLst/>
              <a:ahLst/>
              <a:cxnLst/>
              <a:rect l="l" t="t" r="r" b="b"/>
              <a:pathLst>
                <a:path w="3041650" h="1184275" extrusionOk="0">
                  <a:moveTo>
                    <a:pt x="3041256" y="0"/>
                  </a:moveTo>
                  <a:lnTo>
                    <a:pt x="3041256" y="1184017"/>
                  </a:lnTo>
                  <a:lnTo>
                    <a:pt x="3035365" y="1180697"/>
                  </a:lnTo>
                  <a:lnTo>
                    <a:pt x="2982241" y="1148222"/>
                  </a:lnTo>
                  <a:lnTo>
                    <a:pt x="2898466" y="1095557"/>
                  </a:lnTo>
                  <a:lnTo>
                    <a:pt x="2856187" y="1069606"/>
                  </a:lnTo>
                  <a:lnTo>
                    <a:pt x="2813640" y="1043970"/>
                  </a:lnTo>
                  <a:lnTo>
                    <a:pt x="2770820" y="1018694"/>
                  </a:lnTo>
                  <a:lnTo>
                    <a:pt x="2727721" y="993823"/>
                  </a:lnTo>
                  <a:lnTo>
                    <a:pt x="2684339" y="969403"/>
                  </a:lnTo>
                  <a:lnTo>
                    <a:pt x="2640668" y="945480"/>
                  </a:lnTo>
                  <a:lnTo>
                    <a:pt x="2596702" y="922098"/>
                  </a:lnTo>
                  <a:lnTo>
                    <a:pt x="2552437" y="899303"/>
                  </a:lnTo>
                  <a:lnTo>
                    <a:pt x="2507867" y="877140"/>
                  </a:lnTo>
                  <a:lnTo>
                    <a:pt x="2462987" y="855655"/>
                  </a:lnTo>
                  <a:lnTo>
                    <a:pt x="2417791" y="834893"/>
                  </a:lnTo>
                  <a:lnTo>
                    <a:pt x="2372275" y="814900"/>
                  </a:lnTo>
                  <a:lnTo>
                    <a:pt x="2326433" y="795721"/>
                  </a:lnTo>
                  <a:lnTo>
                    <a:pt x="2280260" y="777401"/>
                  </a:lnTo>
                  <a:lnTo>
                    <a:pt x="2233750" y="759986"/>
                  </a:lnTo>
                  <a:lnTo>
                    <a:pt x="2186898" y="743520"/>
                  </a:lnTo>
                  <a:lnTo>
                    <a:pt x="2139700" y="728050"/>
                  </a:lnTo>
                  <a:lnTo>
                    <a:pt x="2092816" y="714447"/>
                  </a:lnTo>
                  <a:lnTo>
                    <a:pt x="2045606" y="702926"/>
                  </a:lnTo>
                  <a:lnTo>
                    <a:pt x="1998105" y="693257"/>
                  </a:lnTo>
                  <a:lnTo>
                    <a:pt x="1950348" y="685211"/>
                  </a:lnTo>
                  <a:lnTo>
                    <a:pt x="1902370" y="678555"/>
                  </a:lnTo>
                  <a:lnTo>
                    <a:pt x="1854205" y="673061"/>
                  </a:lnTo>
                  <a:lnTo>
                    <a:pt x="1805891" y="668497"/>
                  </a:lnTo>
                  <a:lnTo>
                    <a:pt x="1514797" y="647750"/>
                  </a:lnTo>
                  <a:lnTo>
                    <a:pt x="1466408" y="643248"/>
                  </a:lnTo>
                  <a:lnTo>
                    <a:pt x="1418149" y="637832"/>
                  </a:lnTo>
                  <a:lnTo>
                    <a:pt x="1370055" y="631272"/>
                  </a:lnTo>
                  <a:lnTo>
                    <a:pt x="1322161" y="623339"/>
                  </a:lnTo>
                  <a:lnTo>
                    <a:pt x="1274501" y="613801"/>
                  </a:lnTo>
                  <a:lnTo>
                    <a:pt x="1227112" y="602428"/>
                  </a:lnTo>
                  <a:lnTo>
                    <a:pt x="1178444" y="589062"/>
                  </a:lnTo>
                  <a:lnTo>
                    <a:pt x="1130197" y="574599"/>
                  </a:lnTo>
                  <a:lnTo>
                    <a:pt x="1082357" y="559091"/>
                  </a:lnTo>
                  <a:lnTo>
                    <a:pt x="1034905" y="542593"/>
                  </a:lnTo>
                  <a:lnTo>
                    <a:pt x="987826" y="525158"/>
                  </a:lnTo>
                  <a:lnTo>
                    <a:pt x="941104" y="506840"/>
                  </a:lnTo>
                  <a:lnTo>
                    <a:pt x="894721" y="487693"/>
                  </a:lnTo>
                  <a:lnTo>
                    <a:pt x="848661" y="467771"/>
                  </a:lnTo>
                  <a:lnTo>
                    <a:pt x="802907" y="447128"/>
                  </a:lnTo>
                  <a:lnTo>
                    <a:pt x="757444" y="425817"/>
                  </a:lnTo>
                  <a:lnTo>
                    <a:pt x="712254" y="403893"/>
                  </a:lnTo>
                  <a:lnTo>
                    <a:pt x="667320" y="381408"/>
                  </a:lnTo>
                  <a:lnTo>
                    <a:pt x="622627" y="358418"/>
                  </a:lnTo>
                  <a:lnTo>
                    <a:pt x="578158" y="334976"/>
                  </a:lnTo>
                  <a:lnTo>
                    <a:pt x="533895" y="311135"/>
                  </a:lnTo>
                  <a:lnTo>
                    <a:pt x="445926" y="262473"/>
                  </a:lnTo>
                  <a:lnTo>
                    <a:pt x="224496" y="135864"/>
                  </a:lnTo>
                  <a:lnTo>
                    <a:pt x="134979" y="83217"/>
                  </a:lnTo>
                  <a:lnTo>
                    <a:pt x="90419" y="56361"/>
                  </a:lnTo>
                  <a:lnTo>
                    <a:pt x="46098" y="29090"/>
                  </a:lnTo>
                  <a:lnTo>
                    <a:pt x="0" y="0"/>
                  </a:lnTo>
                  <a:lnTo>
                    <a:pt x="3041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6019497" y="0"/>
              <a:ext cx="2268855" cy="845819"/>
            </a:xfrm>
            <a:custGeom>
              <a:avLst/>
              <a:gdLst/>
              <a:ahLst/>
              <a:cxnLst/>
              <a:rect l="l" t="t" r="r" b="b"/>
              <a:pathLst>
                <a:path w="2268855" h="845819" extrusionOk="0">
                  <a:moveTo>
                    <a:pt x="2268503" y="0"/>
                  </a:moveTo>
                  <a:lnTo>
                    <a:pt x="2268503" y="845517"/>
                  </a:lnTo>
                  <a:lnTo>
                    <a:pt x="2249311" y="833900"/>
                  </a:lnTo>
                  <a:lnTo>
                    <a:pt x="2206839" y="807055"/>
                  </a:lnTo>
                  <a:lnTo>
                    <a:pt x="2164033" y="780514"/>
                  </a:lnTo>
                  <a:lnTo>
                    <a:pt x="2120886" y="754350"/>
                  </a:lnTo>
                  <a:lnTo>
                    <a:pt x="2077389" y="728638"/>
                  </a:lnTo>
                  <a:lnTo>
                    <a:pt x="2033532" y="703452"/>
                  </a:lnTo>
                  <a:lnTo>
                    <a:pt x="1989308" y="678866"/>
                  </a:lnTo>
                  <a:lnTo>
                    <a:pt x="1944708" y="654954"/>
                  </a:lnTo>
                  <a:lnTo>
                    <a:pt x="1899723" y="631790"/>
                  </a:lnTo>
                  <a:lnTo>
                    <a:pt x="1854345" y="609447"/>
                  </a:lnTo>
                  <a:lnTo>
                    <a:pt x="1808565" y="588001"/>
                  </a:lnTo>
                  <a:lnTo>
                    <a:pt x="1762374" y="567524"/>
                  </a:lnTo>
                  <a:lnTo>
                    <a:pt x="1715765" y="548090"/>
                  </a:lnTo>
                  <a:lnTo>
                    <a:pt x="1668727" y="529775"/>
                  </a:lnTo>
                  <a:lnTo>
                    <a:pt x="1621254" y="512652"/>
                  </a:lnTo>
                  <a:lnTo>
                    <a:pt x="1573335" y="496794"/>
                  </a:lnTo>
                  <a:lnTo>
                    <a:pt x="1525644" y="483259"/>
                  </a:lnTo>
                  <a:lnTo>
                    <a:pt x="1477545" y="472326"/>
                  </a:lnTo>
                  <a:lnTo>
                    <a:pt x="1429095" y="463619"/>
                  </a:lnTo>
                  <a:lnTo>
                    <a:pt x="1380351" y="456763"/>
                  </a:lnTo>
                  <a:lnTo>
                    <a:pt x="1331371" y="451381"/>
                  </a:lnTo>
                  <a:lnTo>
                    <a:pt x="1282213" y="447099"/>
                  </a:lnTo>
                  <a:lnTo>
                    <a:pt x="1084930" y="433442"/>
                  </a:lnTo>
                  <a:lnTo>
                    <a:pt x="1035733" y="429018"/>
                  </a:lnTo>
                  <a:lnTo>
                    <a:pt x="986701" y="423438"/>
                  </a:lnTo>
                  <a:lnTo>
                    <a:pt x="937889" y="416326"/>
                  </a:lnTo>
                  <a:lnTo>
                    <a:pt x="889356" y="407308"/>
                  </a:lnTo>
                  <a:lnTo>
                    <a:pt x="841159" y="396006"/>
                  </a:lnTo>
                  <a:lnTo>
                    <a:pt x="791757" y="382273"/>
                  </a:lnTo>
                  <a:lnTo>
                    <a:pt x="742893" y="367144"/>
                  </a:lnTo>
                  <a:lnTo>
                    <a:pt x="694540" y="350709"/>
                  </a:lnTo>
                  <a:lnTo>
                    <a:pt x="646671" y="333053"/>
                  </a:lnTo>
                  <a:lnTo>
                    <a:pt x="599259" y="314266"/>
                  </a:lnTo>
                  <a:lnTo>
                    <a:pt x="552277" y="294435"/>
                  </a:lnTo>
                  <a:lnTo>
                    <a:pt x="505698" y="273648"/>
                  </a:lnTo>
                  <a:lnTo>
                    <a:pt x="459495" y="251992"/>
                  </a:lnTo>
                  <a:lnTo>
                    <a:pt x="413641" y="229556"/>
                  </a:lnTo>
                  <a:lnTo>
                    <a:pt x="368109" y="206426"/>
                  </a:lnTo>
                  <a:lnTo>
                    <a:pt x="322872" y="182692"/>
                  </a:lnTo>
                  <a:lnTo>
                    <a:pt x="277903" y="158440"/>
                  </a:lnTo>
                  <a:lnTo>
                    <a:pt x="233175" y="133758"/>
                  </a:lnTo>
                  <a:lnTo>
                    <a:pt x="54729" y="32088"/>
                  </a:lnTo>
                  <a:lnTo>
                    <a:pt x="0" y="0"/>
                  </a:lnTo>
                  <a:lnTo>
                    <a:pt x="2268503" y="0"/>
                  </a:lnTo>
                  <a:close/>
                </a:path>
              </a:pathLst>
            </a:custGeom>
            <a:solidFill>
              <a:srgbClr val="004A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143" y="3155539"/>
            <a:ext cx="546099" cy="54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/>
        </p:nvSpPr>
        <p:spPr>
          <a:xfrm>
            <a:off x="4808793" y="1"/>
            <a:ext cx="43603" cy="10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3" b="1">
                <a:solidFill>
                  <a:srgbClr val="004AAC"/>
                </a:solidFill>
                <a:latin typeface="Trebuchet MS"/>
                <a:ea typeface="Trebuchet MS"/>
                <a:cs typeface="Trebuchet MS"/>
                <a:sym typeface="Trebuchet MS"/>
              </a:rPr>
              <a:t>l</a:t>
            </a:r>
            <a:endParaRPr sz="6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6523293" y="6211980"/>
            <a:ext cx="43603" cy="11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817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3" b="1">
                <a:solidFill>
                  <a:srgbClr val="004AAC"/>
                </a:solidFill>
                <a:latin typeface="Trebuchet MS"/>
                <a:ea typeface="Trebuchet MS"/>
                <a:cs typeface="Trebuchet MS"/>
                <a:sym typeface="Trebuchet MS"/>
              </a:rPr>
              <a:t>l</a:t>
            </a:r>
            <a:endParaRPr sz="6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/>
          </p:nvPr>
        </p:nvSpPr>
        <p:spPr>
          <a:xfrm>
            <a:off x="1554384" y="656496"/>
            <a:ext cx="9027197" cy="47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69B4"/>
                </a:solidFill>
              </a:rPr>
              <a:t>What’s next for IW:LEARN on SIDS?</a:t>
            </a:r>
            <a:endParaRPr sz="3000" dirty="0">
              <a:solidFill>
                <a:srgbClr val="0069B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94AB55-CE1F-81B7-F1D8-C145A7F8A23E}"/>
              </a:ext>
            </a:extLst>
          </p:cNvPr>
          <p:cNvSpPr txBox="1"/>
          <p:nvPr/>
        </p:nvSpPr>
        <p:spPr>
          <a:xfrm>
            <a:off x="1413721" y="1274138"/>
            <a:ext cx="10402359" cy="539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19" lvl="0" indent="-381019" algn="just"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Sub-component 3.1: </a:t>
            </a:r>
            <a:r>
              <a:rPr lang="en-US" sz="2000" b="1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Twinning and dialogue activities </a:t>
            </a:r>
            <a:r>
              <a:rPr lang="en-US" sz="2000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in support of regional collaboration among SIDS via cooperation among all focal area projects and participating countries;</a:t>
            </a:r>
          </a:p>
          <a:p>
            <a:pPr marL="381019" indent="-381019" algn="just"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Sub-component 3.2:</a:t>
            </a:r>
            <a:r>
              <a:rPr lang="en-US" sz="2667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Strengthened </a:t>
            </a:r>
            <a:r>
              <a:rPr lang="en-US" sz="2000" b="1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web portal and resource catalogue </a:t>
            </a:r>
            <a:r>
              <a:rPr lang="en-US" sz="2000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to facilitate information-sharing and learning across the SIDS project portfolio in support of the SAMOA Pathway areas and beyond;</a:t>
            </a:r>
          </a:p>
          <a:p>
            <a:pPr marL="381019" indent="-381019" algn="just"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Sub-component 3.3: </a:t>
            </a:r>
            <a:r>
              <a:rPr lang="en-US" sz="2000" b="1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Training courses and other capacity-strengthening</a:t>
            </a:r>
            <a:r>
              <a:rPr lang="en-US" sz="2000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000" b="1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guidance</a:t>
            </a:r>
            <a:r>
              <a:rPr lang="en-US" sz="2000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 developed on cross-cutting topics of relevance to SIDS; </a:t>
            </a:r>
          </a:p>
          <a:p>
            <a:pPr marL="381019" lvl="1" indent="-381019" algn="just"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67" b="1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Sub-component 3.4: </a:t>
            </a:r>
            <a:r>
              <a:rPr lang="en-US" sz="2000" b="1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Intra and inter-regional training </a:t>
            </a:r>
            <a:r>
              <a:rPr lang="en-US" sz="2000" dirty="0">
                <a:solidFill>
                  <a:srgbClr val="0069B4"/>
                </a:solidFill>
                <a:latin typeface="Tahoma"/>
                <a:ea typeface="Tahoma"/>
                <a:cs typeface="Tahoma"/>
              </a:rPr>
              <a:t>delivered in and among SIDS regions through regional partners. </a:t>
            </a:r>
          </a:p>
          <a:p>
            <a:pPr marL="381019" lvl="1" indent="-381019" algn="just"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Three regional cross-cutting training workshops </a:t>
            </a:r>
          </a:p>
          <a:p>
            <a:pPr marL="381019" lvl="8" indent="-381019" algn="just"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Organize an inter-regional  SIDS training workshop to follow up on the training and to share lessons learned and experience inter-regionally</a:t>
            </a:r>
          </a:p>
          <a:p>
            <a:pPr marL="381019" indent="-381019" algn="just"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9B4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87392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5"/>
          <p:cNvGrpSpPr/>
          <p:nvPr/>
        </p:nvGrpSpPr>
        <p:grpSpPr>
          <a:xfrm>
            <a:off x="0" y="4889843"/>
            <a:ext cx="2923117" cy="1968500"/>
            <a:chOff x="0" y="7334765"/>
            <a:chExt cx="4384675" cy="2952750"/>
          </a:xfrm>
        </p:grpSpPr>
        <p:sp>
          <p:nvSpPr>
            <p:cNvPr id="123" name="Google Shape;123;p5"/>
            <p:cNvSpPr/>
            <p:nvPr/>
          </p:nvSpPr>
          <p:spPr>
            <a:xfrm>
              <a:off x="0" y="7334765"/>
              <a:ext cx="4384675" cy="2952750"/>
            </a:xfrm>
            <a:custGeom>
              <a:avLst/>
              <a:gdLst/>
              <a:ahLst/>
              <a:cxnLst/>
              <a:rect l="l" t="t" r="r" b="b"/>
              <a:pathLst>
                <a:path w="4384675" h="2952750" extrusionOk="0">
                  <a:moveTo>
                    <a:pt x="4380937" y="2941132"/>
                  </a:moveTo>
                  <a:lnTo>
                    <a:pt x="1781952" y="1268026"/>
                  </a:lnTo>
                  <a:lnTo>
                    <a:pt x="1824150" y="1294688"/>
                  </a:lnTo>
                  <a:lnTo>
                    <a:pt x="1866802" y="1320636"/>
                  </a:lnTo>
                  <a:lnTo>
                    <a:pt x="1909430" y="1344995"/>
                  </a:lnTo>
                  <a:lnTo>
                    <a:pt x="1952706" y="1367764"/>
                  </a:lnTo>
                  <a:lnTo>
                    <a:pt x="1996576" y="1389081"/>
                  </a:lnTo>
                  <a:lnTo>
                    <a:pt x="2040985" y="1409081"/>
                  </a:lnTo>
                  <a:lnTo>
                    <a:pt x="2085876" y="1427900"/>
                  </a:lnTo>
                  <a:lnTo>
                    <a:pt x="2131197" y="1445676"/>
                  </a:lnTo>
                  <a:lnTo>
                    <a:pt x="2176891" y="1462543"/>
                  </a:lnTo>
                  <a:lnTo>
                    <a:pt x="2222904" y="1478639"/>
                  </a:lnTo>
                  <a:lnTo>
                    <a:pt x="2269182" y="1494098"/>
                  </a:lnTo>
                  <a:lnTo>
                    <a:pt x="2315668" y="1509059"/>
                  </a:lnTo>
                  <a:lnTo>
                    <a:pt x="2595903" y="1595960"/>
                  </a:lnTo>
                  <a:lnTo>
                    <a:pt x="2642316" y="1611238"/>
                  </a:lnTo>
                  <a:lnTo>
                    <a:pt x="2688499" y="1627107"/>
                  </a:lnTo>
                  <a:lnTo>
                    <a:pt x="2734397" y="1643701"/>
                  </a:lnTo>
                  <a:lnTo>
                    <a:pt x="2779955" y="1661158"/>
                  </a:lnTo>
                  <a:lnTo>
                    <a:pt x="2825118" y="1679614"/>
                  </a:lnTo>
                  <a:lnTo>
                    <a:pt x="2869832" y="1699205"/>
                  </a:lnTo>
                  <a:lnTo>
                    <a:pt x="2914042" y="1720067"/>
                  </a:lnTo>
                  <a:lnTo>
                    <a:pt x="2957692" y="1742336"/>
                  </a:lnTo>
                  <a:lnTo>
                    <a:pt x="3002278" y="1766557"/>
                  </a:lnTo>
                  <a:lnTo>
                    <a:pt x="3046333" y="1791558"/>
                  </a:lnTo>
                  <a:lnTo>
                    <a:pt x="3089872" y="1817311"/>
                  </a:lnTo>
                  <a:lnTo>
                    <a:pt x="3132915" y="1843783"/>
                  </a:lnTo>
                  <a:lnTo>
                    <a:pt x="3175478" y="1870945"/>
                  </a:lnTo>
                  <a:lnTo>
                    <a:pt x="3217581" y="1898765"/>
                  </a:lnTo>
                  <a:lnTo>
                    <a:pt x="3259241" y="1927213"/>
                  </a:lnTo>
                  <a:lnTo>
                    <a:pt x="3300475" y="1956259"/>
                  </a:lnTo>
                  <a:lnTo>
                    <a:pt x="3341303" y="1985872"/>
                  </a:lnTo>
                  <a:lnTo>
                    <a:pt x="3381741" y="2016022"/>
                  </a:lnTo>
                  <a:lnTo>
                    <a:pt x="3421809" y="2046677"/>
                  </a:lnTo>
                  <a:lnTo>
                    <a:pt x="3461523" y="2077807"/>
                  </a:lnTo>
                  <a:lnTo>
                    <a:pt x="3500901" y="2109381"/>
                  </a:lnTo>
                  <a:lnTo>
                    <a:pt x="3578724" y="2173741"/>
                  </a:lnTo>
                  <a:lnTo>
                    <a:pt x="3655421" y="2239513"/>
                  </a:lnTo>
                  <a:lnTo>
                    <a:pt x="3768669" y="2340279"/>
                  </a:lnTo>
                  <a:lnTo>
                    <a:pt x="3843179" y="2408506"/>
                  </a:lnTo>
                  <a:lnTo>
                    <a:pt x="4063936" y="2615064"/>
                  </a:lnTo>
                  <a:lnTo>
                    <a:pt x="4173695" y="2720489"/>
                  </a:lnTo>
                  <a:lnTo>
                    <a:pt x="4245924" y="2792001"/>
                  </a:lnTo>
                  <a:lnTo>
                    <a:pt x="4316997" y="2864712"/>
                  </a:lnTo>
                  <a:lnTo>
                    <a:pt x="4351843" y="2901419"/>
                  </a:lnTo>
                  <a:lnTo>
                    <a:pt x="4384123" y="2936182"/>
                  </a:lnTo>
                  <a:lnTo>
                    <a:pt x="4380937" y="2941132"/>
                  </a:lnTo>
                  <a:close/>
                </a:path>
                <a:path w="4384675" h="2952750" extrusionOk="0">
                  <a:moveTo>
                    <a:pt x="0" y="2952234"/>
                  </a:moveTo>
                  <a:lnTo>
                    <a:pt x="0" y="0"/>
                  </a:lnTo>
                  <a:lnTo>
                    <a:pt x="23946" y="6184"/>
                  </a:lnTo>
                  <a:lnTo>
                    <a:pt x="68595" y="18807"/>
                  </a:lnTo>
                  <a:lnTo>
                    <a:pt x="113680" y="32694"/>
                  </a:lnTo>
                  <a:lnTo>
                    <a:pt x="159155" y="47896"/>
                  </a:lnTo>
                  <a:lnTo>
                    <a:pt x="204977" y="64461"/>
                  </a:lnTo>
                  <a:lnTo>
                    <a:pt x="251099" y="82440"/>
                  </a:lnTo>
                  <a:lnTo>
                    <a:pt x="297477" y="101882"/>
                  </a:lnTo>
                  <a:lnTo>
                    <a:pt x="344066" y="122837"/>
                  </a:lnTo>
                  <a:lnTo>
                    <a:pt x="390821" y="145354"/>
                  </a:lnTo>
                  <a:lnTo>
                    <a:pt x="437698" y="169483"/>
                  </a:lnTo>
                  <a:lnTo>
                    <a:pt x="484650" y="195273"/>
                  </a:lnTo>
                  <a:lnTo>
                    <a:pt x="531634" y="222774"/>
                  </a:lnTo>
                  <a:lnTo>
                    <a:pt x="578604" y="252035"/>
                  </a:lnTo>
                  <a:lnTo>
                    <a:pt x="625515" y="283107"/>
                  </a:lnTo>
                  <a:lnTo>
                    <a:pt x="672322" y="316038"/>
                  </a:lnTo>
                  <a:lnTo>
                    <a:pt x="718981" y="350878"/>
                  </a:lnTo>
                  <a:lnTo>
                    <a:pt x="765446" y="387678"/>
                  </a:lnTo>
                  <a:lnTo>
                    <a:pt x="811672" y="426485"/>
                  </a:lnTo>
                  <a:lnTo>
                    <a:pt x="857616" y="467351"/>
                  </a:lnTo>
                  <a:lnTo>
                    <a:pt x="903230" y="510324"/>
                  </a:lnTo>
                  <a:lnTo>
                    <a:pt x="948471" y="555454"/>
                  </a:lnTo>
                  <a:lnTo>
                    <a:pt x="1053303" y="661675"/>
                  </a:lnTo>
                  <a:lnTo>
                    <a:pt x="1124461" y="731667"/>
                  </a:lnTo>
                  <a:lnTo>
                    <a:pt x="1196726" y="800750"/>
                  </a:lnTo>
                  <a:lnTo>
                    <a:pt x="1270179" y="868706"/>
                  </a:lnTo>
                  <a:lnTo>
                    <a:pt x="1344895" y="935320"/>
                  </a:lnTo>
                  <a:lnTo>
                    <a:pt x="1382753" y="968056"/>
                  </a:lnTo>
                  <a:lnTo>
                    <a:pt x="1420955" y="1000375"/>
                  </a:lnTo>
                  <a:lnTo>
                    <a:pt x="1459514" y="1032251"/>
                  </a:lnTo>
                  <a:lnTo>
                    <a:pt x="1498437" y="1063655"/>
                  </a:lnTo>
                  <a:lnTo>
                    <a:pt x="1537736" y="1094561"/>
                  </a:lnTo>
                  <a:lnTo>
                    <a:pt x="1577419" y="1124942"/>
                  </a:lnTo>
                  <a:lnTo>
                    <a:pt x="1617497" y="1154771"/>
                  </a:lnTo>
                  <a:lnTo>
                    <a:pt x="1657979" y="1184021"/>
                  </a:lnTo>
                  <a:lnTo>
                    <a:pt x="1698876" y="1212665"/>
                  </a:lnTo>
                  <a:lnTo>
                    <a:pt x="1740197" y="1240675"/>
                  </a:lnTo>
                  <a:lnTo>
                    <a:pt x="4380937" y="2941132"/>
                  </a:lnTo>
                  <a:lnTo>
                    <a:pt x="4373790" y="2952234"/>
                  </a:lnTo>
                  <a:lnTo>
                    <a:pt x="0" y="2952234"/>
                  </a:lnTo>
                  <a:close/>
                </a:path>
              </a:pathLst>
            </a:custGeom>
            <a:solidFill>
              <a:srgbClr val="009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0" y="7841114"/>
              <a:ext cx="3768725" cy="2446020"/>
            </a:xfrm>
            <a:custGeom>
              <a:avLst/>
              <a:gdLst/>
              <a:ahLst/>
              <a:cxnLst/>
              <a:rect l="l" t="t" r="r" b="b"/>
              <a:pathLst>
                <a:path w="3768725" h="2446020" extrusionOk="0">
                  <a:moveTo>
                    <a:pt x="0" y="2445885"/>
                  </a:moveTo>
                  <a:lnTo>
                    <a:pt x="0" y="0"/>
                  </a:lnTo>
                  <a:lnTo>
                    <a:pt x="30314" y="5145"/>
                  </a:lnTo>
                  <a:lnTo>
                    <a:pt x="72530" y="13389"/>
                  </a:lnTo>
                  <a:lnTo>
                    <a:pt x="115455" y="22914"/>
                  </a:lnTo>
                  <a:lnTo>
                    <a:pt x="159025" y="33788"/>
                  </a:lnTo>
                  <a:lnTo>
                    <a:pt x="203177" y="46081"/>
                  </a:lnTo>
                  <a:lnTo>
                    <a:pt x="247848" y="59864"/>
                  </a:lnTo>
                  <a:lnTo>
                    <a:pt x="292974" y="75207"/>
                  </a:lnTo>
                  <a:lnTo>
                    <a:pt x="338493" y="92178"/>
                  </a:lnTo>
                  <a:lnTo>
                    <a:pt x="384340" y="110848"/>
                  </a:lnTo>
                  <a:lnTo>
                    <a:pt x="430453" y="131287"/>
                  </a:lnTo>
                  <a:lnTo>
                    <a:pt x="476768" y="153564"/>
                  </a:lnTo>
                  <a:lnTo>
                    <a:pt x="523222" y="177750"/>
                  </a:lnTo>
                  <a:lnTo>
                    <a:pt x="569752" y="203914"/>
                  </a:lnTo>
                  <a:lnTo>
                    <a:pt x="616294" y="232125"/>
                  </a:lnTo>
                  <a:lnTo>
                    <a:pt x="662785" y="262455"/>
                  </a:lnTo>
                  <a:lnTo>
                    <a:pt x="709162" y="294972"/>
                  </a:lnTo>
                  <a:lnTo>
                    <a:pt x="755361" y="329746"/>
                  </a:lnTo>
                  <a:lnTo>
                    <a:pt x="801319" y="366848"/>
                  </a:lnTo>
                  <a:lnTo>
                    <a:pt x="846973" y="406346"/>
                  </a:lnTo>
                  <a:lnTo>
                    <a:pt x="892259" y="448311"/>
                  </a:lnTo>
                  <a:lnTo>
                    <a:pt x="937115" y="492813"/>
                  </a:lnTo>
                  <a:lnTo>
                    <a:pt x="971739" y="528233"/>
                  </a:lnTo>
                  <a:lnTo>
                    <a:pt x="1006650" y="563503"/>
                  </a:lnTo>
                  <a:lnTo>
                    <a:pt x="1041862" y="598585"/>
                  </a:lnTo>
                  <a:lnTo>
                    <a:pt x="1077388" y="633441"/>
                  </a:lnTo>
                  <a:lnTo>
                    <a:pt x="1113244" y="668031"/>
                  </a:lnTo>
                  <a:lnTo>
                    <a:pt x="1149443" y="702316"/>
                  </a:lnTo>
                  <a:lnTo>
                    <a:pt x="1185998" y="736259"/>
                  </a:lnTo>
                  <a:lnTo>
                    <a:pt x="1222926" y="769818"/>
                  </a:lnTo>
                  <a:lnTo>
                    <a:pt x="1260238" y="802957"/>
                  </a:lnTo>
                  <a:lnTo>
                    <a:pt x="1297950" y="835636"/>
                  </a:lnTo>
                  <a:lnTo>
                    <a:pt x="1336076" y="867817"/>
                  </a:lnTo>
                  <a:lnTo>
                    <a:pt x="1374629" y="899460"/>
                  </a:lnTo>
                  <a:lnTo>
                    <a:pt x="1413624" y="930526"/>
                  </a:lnTo>
                  <a:lnTo>
                    <a:pt x="1453074" y="960977"/>
                  </a:lnTo>
                  <a:lnTo>
                    <a:pt x="1492994" y="990774"/>
                  </a:lnTo>
                  <a:lnTo>
                    <a:pt x="1533399" y="1019878"/>
                  </a:lnTo>
                  <a:lnTo>
                    <a:pt x="1574301" y="1048250"/>
                  </a:lnTo>
                  <a:lnTo>
                    <a:pt x="1615715" y="1075852"/>
                  </a:lnTo>
                  <a:lnTo>
                    <a:pt x="1657656" y="1102644"/>
                  </a:lnTo>
                  <a:lnTo>
                    <a:pt x="1700137" y="1128588"/>
                  </a:lnTo>
                  <a:lnTo>
                    <a:pt x="1742705" y="1152712"/>
                  </a:lnTo>
                  <a:lnTo>
                    <a:pt x="1786037" y="1174968"/>
                  </a:lnTo>
                  <a:lnTo>
                    <a:pt x="1830051" y="1195551"/>
                  </a:lnTo>
                  <a:lnTo>
                    <a:pt x="1874671" y="1214657"/>
                  </a:lnTo>
                  <a:lnTo>
                    <a:pt x="1919817" y="1232480"/>
                  </a:lnTo>
                  <a:lnTo>
                    <a:pt x="1965410" y="1249217"/>
                  </a:lnTo>
                  <a:lnTo>
                    <a:pt x="2011371" y="1265064"/>
                  </a:lnTo>
                  <a:lnTo>
                    <a:pt x="2057622" y="1280214"/>
                  </a:lnTo>
                  <a:lnTo>
                    <a:pt x="2290463" y="1352383"/>
                  </a:lnTo>
                  <a:lnTo>
                    <a:pt x="2336796" y="1367468"/>
                  </a:lnTo>
                  <a:lnTo>
                    <a:pt x="2382868" y="1383227"/>
                  </a:lnTo>
                  <a:lnTo>
                    <a:pt x="2428598" y="1399855"/>
                  </a:lnTo>
                  <a:lnTo>
                    <a:pt x="2473909" y="1417548"/>
                  </a:lnTo>
                  <a:lnTo>
                    <a:pt x="2518721" y="1436501"/>
                  </a:lnTo>
                  <a:lnTo>
                    <a:pt x="2562956" y="1456909"/>
                  </a:lnTo>
                  <a:lnTo>
                    <a:pt x="2606534" y="1478969"/>
                  </a:lnTo>
                  <a:lnTo>
                    <a:pt x="2650936" y="1503197"/>
                  </a:lnTo>
                  <a:lnTo>
                    <a:pt x="2694705" y="1528352"/>
                  </a:lnTo>
                  <a:lnTo>
                    <a:pt x="2737867" y="1554391"/>
                  </a:lnTo>
                  <a:lnTo>
                    <a:pt x="2780447" y="1581269"/>
                  </a:lnTo>
                  <a:lnTo>
                    <a:pt x="2822471" y="1608943"/>
                  </a:lnTo>
                  <a:lnTo>
                    <a:pt x="2863965" y="1637368"/>
                  </a:lnTo>
                  <a:lnTo>
                    <a:pt x="2904955" y="1666501"/>
                  </a:lnTo>
                  <a:lnTo>
                    <a:pt x="2945466" y="1696297"/>
                  </a:lnTo>
                  <a:lnTo>
                    <a:pt x="2985525" y="1726713"/>
                  </a:lnTo>
                  <a:lnTo>
                    <a:pt x="3025157" y="1757705"/>
                  </a:lnTo>
                  <a:lnTo>
                    <a:pt x="3064387" y="1789228"/>
                  </a:lnTo>
                  <a:lnTo>
                    <a:pt x="3103242" y="1821240"/>
                  </a:lnTo>
                  <a:lnTo>
                    <a:pt x="3141748" y="1853695"/>
                  </a:lnTo>
                  <a:lnTo>
                    <a:pt x="3179929" y="1886551"/>
                  </a:lnTo>
                  <a:lnTo>
                    <a:pt x="3217812" y="1919763"/>
                  </a:lnTo>
                  <a:lnTo>
                    <a:pt x="3255423" y="1953287"/>
                  </a:lnTo>
                  <a:lnTo>
                    <a:pt x="3292787" y="1987079"/>
                  </a:lnTo>
                  <a:lnTo>
                    <a:pt x="3366879" y="2055292"/>
                  </a:lnTo>
                  <a:lnTo>
                    <a:pt x="3511808" y="2190970"/>
                  </a:lnTo>
                  <a:lnTo>
                    <a:pt x="3583842" y="2259644"/>
                  </a:lnTo>
                  <a:lnTo>
                    <a:pt x="3619631" y="2294378"/>
                  </a:lnTo>
                  <a:lnTo>
                    <a:pt x="3655177" y="2329404"/>
                  </a:lnTo>
                  <a:lnTo>
                    <a:pt x="3690409" y="2364744"/>
                  </a:lnTo>
                  <a:lnTo>
                    <a:pt x="3725259" y="2400419"/>
                  </a:lnTo>
                  <a:lnTo>
                    <a:pt x="3759657" y="2436450"/>
                  </a:lnTo>
                  <a:lnTo>
                    <a:pt x="3768436" y="2445885"/>
                  </a:lnTo>
                  <a:lnTo>
                    <a:pt x="0" y="24458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0" y="8390034"/>
              <a:ext cx="3021965" cy="1897380"/>
            </a:xfrm>
            <a:custGeom>
              <a:avLst/>
              <a:gdLst/>
              <a:ahLst/>
              <a:cxnLst/>
              <a:rect l="l" t="t" r="r" b="b"/>
              <a:pathLst>
                <a:path w="3021965" h="1897379" extrusionOk="0">
                  <a:moveTo>
                    <a:pt x="3018967" y="1896964"/>
                  </a:moveTo>
                  <a:lnTo>
                    <a:pt x="1388140" y="847113"/>
                  </a:lnTo>
                  <a:lnTo>
                    <a:pt x="1431126" y="873567"/>
                  </a:lnTo>
                  <a:lnTo>
                    <a:pt x="1474426" y="897708"/>
                  </a:lnTo>
                  <a:lnTo>
                    <a:pt x="1518721" y="919410"/>
                  </a:lnTo>
                  <a:lnTo>
                    <a:pt x="1563870" y="939027"/>
                  </a:lnTo>
                  <a:lnTo>
                    <a:pt x="1609730" y="956910"/>
                  </a:lnTo>
                  <a:lnTo>
                    <a:pt x="1656158" y="973413"/>
                  </a:lnTo>
                  <a:lnTo>
                    <a:pt x="1703014" y="988887"/>
                  </a:lnTo>
                  <a:lnTo>
                    <a:pt x="1891867" y="1047552"/>
                  </a:lnTo>
                  <a:lnTo>
                    <a:pt x="1938727" y="1063173"/>
                  </a:lnTo>
                  <a:lnTo>
                    <a:pt x="1985162" y="1079881"/>
                  </a:lnTo>
                  <a:lnTo>
                    <a:pt x="2031029" y="1098028"/>
                  </a:lnTo>
                  <a:lnTo>
                    <a:pt x="2076186" y="1117967"/>
                  </a:lnTo>
                  <a:lnTo>
                    <a:pt x="2120492" y="1140051"/>
                  </a:lnTo>
                  <a:lnTo>
                    <a:pt x="2165411" y="1164778"/>
                  </a:lnTo>
                  <a:lnTo>
                    <a:pt x="2209486" y="1190740"/>
                  </a:lnTo>
                  <a:lnTo>
                    <a:pt x="2252762" y="1217856"/>
                  </a:lnTo>
                  <a:lnTo>
                    <a:pt x="2295288" y="1246048"/>
                  </a:lnTo>
                  <a:lnTo>
                    <a:pt x="2337108" y="1275236"/>
                  </a:lnTo>
                  <a:lnTo>
                    <a:pt x="2378269" y="1305341"/>
                  </a:lnTo>
                  <a:lnTo>
                    <a:pt x="2418818" y="1336284"/>
                  </a:lnTo>
                  <a:lnTo>
                    <a:pt x="2458802" y="1367986"/>
                  </a:lnTo>
                  <a:lnTo>
                    <a:pt x="2498266" y="1400367"/>
                  </a:lnTo>
                  <a:lnTo>
                    <a:pt x="2537258" y="1433349"/>
                  </a:lnTo>
                  <a:lnTo>
                    <a:pt x="2575823" y="1466852"/>
                  </a:lnTo>
                  <a:lnTo>
                    <a:pt x="2651860" y="1535103"/>
                  </a:lnTo>
                  <a:lnTo>
                    <a:pt x="2839861" y="1710853"/>
                  </a:lnTo>
                  <a:lnTo>
                    <a:pt x="2914676" y="1783512"/>
                  </a:lnTo>
                  <a:lnTo>
                    <a:pt x="2951495" y="1820491"/>
                  </a:lnTo>
                  <a:lnTo>
                    <a:pt x="2987739" y="1857960"/>
                  </a:lnTo>
                  <a:lnTo>
                    <a:pt x="3021893" y="1894484"/>
                  </a:lnTo>
                  <a:lnTo>
                    <a:pt x="3020297" y="1896964"/>
                  </a:lnTo>
                  <a:lnTo>
                    <a:pt x="3018967" y="1896964"/>
                  </a:lnTo>
                  <a:close/>
                </a:path>
                <a:path w="3021965" h="1897379" extrusionOk="0">
                  <a:moveTo>
                    <a:pt x="0" y="1896964"/>
                  </a:moveTo>
                  <a:lnTo>
                    <a:pt x="0" y="0"/>
                  </a:lnTo>
                  <a:lnTo>
                    <a:pt x="18889" y="1107"/>
                  </a:lnTo>
                  <a:lnTo>
                    <a:pt x="56648" y="4374"/>
                  </a:lnTo>
                  <a:lnTo>
                    <a:pt x="95677" y="8891"/>
                  </a:lnTo>
                  <a:lnTo>
                    <a:pt x="135868" y="14775"/>
                  </a:lnTo>
                  <a:lnTo>
                    <a:pt x="177117" y="22143"/>
                  </a:lnTo>
                  <a:lnTo>
                    <a:pt x="219318" y="31111"/>
                  </a:lnTo>
                  <a:lnTo>
                    <a:pt x="262364" y="41796"/>
                  </a:lnTo>
                  <a:lnTo>
                    <a:pt x="306151" y="54315"/>
                  </a:lnTo>
                  <a:lnTo>
                    <a:pt x="350572" y="68784"/>
                  </a:lnTo>
                  <a:lnTo>
                    <a:pt x="395521" y="85320"/>
                  </a:lnTo>
                  <a:lnTo>
                    <a:pt x="440893" y="104040"/>
                  </a:lnTo>
                  <a:lnTo>
                    <a:pt x="486582" y="125059"/>
                  </a:lnTo>
                  <a:lnTo>
                    <a:pt x="532482" y="148496"/>
                  </a:lnTo>
                  <a:lnTo>
                    <a:pt x="578487" y="174466"/>
                  </a:lnTo>
                  <a:lnTo>
                    <a:pt x="624492" y="203087"/>
                  </a:lnTo>
                  <a:lnTo>
                    <a:pt x="670390" y="234474"/>
                  </a:lnTo>
                  <a:lnTo>
                    <a:pt x="716077" y="268745"/>
                  </a:lnTo>
                  <a:lnTo>
                    <a:pt x="761445" y="306016"/>
                  </a:lnTo>
                  <a:lnTo>
                    <a:pt x="806391" y="346404"/>
                  </a:lnTo>
                  <a:lnTo>
                    <a:pt x="850806" y="390026"/>
                  </a:lnTo>
                  <a:lnTo>
                    <a:pt x="921519" y="461595"/>
                  </a:lnTo>
                  <a:lnTo>
                    <a:pt x="957492" y="496981"/>
                  </a:lnTo>
                  <a:lnTo>
                    <a:pt x="993910" y="532007"/>
                  </a:lnTo>
                  <a:lnTo>
                    <a:pt x="1030798" y="566605"/>
                  </a:lnTo>
                  <a:lnTo>
                    <a:pt x="1068181" y="600703"/>
                  </a:lnTo>
                  <a:lnTo>
                    <a:pt x="1106086" y="634232"/>
                  </a:lnTo>
                  <a:lnTo>
                    <a:pt x="1144537" y="667122"/>
                  </a:lnTo>
                  <a:lnTo>
                    <a:pt x="1183560" y="699302"/>
                  </a:lnTo>
                  <a:lnTo>
                    <a:pt x="1223180" y="730703"/>
                  </a:lnTo>
                  <a:lnTo>
                    <a:pt x="1263423" y="761255"/>
                  </a:lnTo>
                  <a:lnTo>
                    <a:pt x="1304313" y="790887"/>
                  </a:lnTo>
                  <a:lnTo>
                    <a:pt x="1345877" y="819530"/>
                  </a:lnTo>
                  <a:lnTo>
                    <a:pt x="3018967" y="1896964"/>
                  </a:lnTo>
                  <a:lnTo>
                    <a:pt x="0" y="1896964"/>
                  </a:lnTo>
                  <a:close/>
                </a:path>
              </a:pathLst>
            </a:custGeom>
            <a:solidFill>
              <a:srgbClr val="004A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5"/>
          <p:cNvGrpSpPr/>
          <p:nvPr/>
        </p:nvGrpSpPr>
        <p:grpSpPr>
          <a:xfrm>
            <a:off x="0" y="1"/>
            <a:ext cx="2414693" cy="1455843"/>
            <a:chOff x="0" y="0"/>
            <a:chExt cx="3622040" cy="2183765"/>
          </a:xfrm>
        </p:grpSpPr>
        <p:sp>
          <p:nvSpPr>
            <p:cNvPr id="127" name="Google Shape;127;p5"/>
            <p:cNvSpPr/>
            <p:nvPr/>
          </p:nvSpPr>
          <p:spPr>
            <a:xfrm>
              <a:off x="0" y="0"/>
              <a:ext cx="3622040" cy="2183765"/>
            </a:xfrm>
            <a:custGeom>
              <a:avLst/>
              <a:gdLst/>
              <a:ahLst/>
              <a:cxnLst/>
              <a:rect l="l" t="t" r="r" b="b"/>
              <a:pathLst>
                <a:path w="3622040" h="2183765" extrusionOk="0">
                  <a:moveTo>
                    <a:pt x="0" y="0"/>
                  </a:moveTo>
                  <a:lnTo>
                    <a:pt x="3621893" y="0"/>
                  </a:lnTo>
                  <a:lnTo>
                    <a:pt x="3614481" y="8836"/>
                  </a:lnTo>
                  <a:lnTo>
                    <a:pt x="3584932" y="42547"/>
                  </a:lnTo>
                  <a:lnTo>
                    <a:pt x="3554107" y="76175"/>
                  </a:lnTo>
                  <a:lnTo>
                    <a:pt x="3521984" y="109656"/>
                  </a:lnTo>
                  <a:lnTo>
                    <a:pt x="3488540" y="142927"/>
                  </a:lnTo>
                  <a:lnTo>
                    <a:pt x="3453752" y="175925"/>
                  </a:lnTo>
                  <a:lnTo>
                    <a:pt x="3417597" y="208588"/>
                  </a:lnTo>
                  <a:lnTo>
                    <a:pt x="3380053" y="240853"/>
                  </a:lnTo>
                  <a:lnTo>
                    <a:pt x="3341098" y="272655"/>
                  </a:lnTo>
                  <a:lnTo>
                    <a:pt x="3300708" y="303933"/>
                  </a:lnTo>
                  <a:lnTo>
                    <a:pt x="3258861" y="334624"/>
                  </a:lnTo>
                  <a:lnTo>
                    <a:pt x="3215535" y="364664"/>
                  </a:lnTo>
                  <a:lnTo>
                    <a:pt x="3170706" y="393990"/>
                  </a:lnTo>
                  <a:lnTo>
                    <a:pt x="3124353" y="422541"/>
                  </a:lnTo>
                  <a:lnTo>
                    <a:pt x="3076452" y="450251"/>
                  </a:lnTo>
                  <a:lnTo>
                    <a:pt x="3026980" y="477059"/>
                  </a:lnTo>
                  <a:lnTo>
                    <a:pt x="2975916" y="502902"/>
                  </a:lnTo>
                  <a:lnTo>
                    <a:pt x="2923237" y="527717"/>
                  </a:lnTo>
                  <a:lnTo>
                    <a:pt x="2868919" y="551440"/>
                  </a:lnTo>
                  <a:lnTo>
                    <a:pt x="2812941" y="574009"/>
                  </a:lnTo>
                  <a:lnTo>
                    <a:pt x="2755279" y="595360"/>
                  </a:lnTo>
                  <a:lnTo>
                    <a:pt x="2695912" y="615431"/>
                  </a:lnTo>
                  <a:lnTo>
                    <a:pt x="2491791" y="676781"/>
                  </a:lnTo>
                  <a:lnTo>
                    <a:pt x="2396570" y="706703"/>
                  </a:lnTo>
                  <a:lnTo>
                    <a:pt x="2301632" y="738031"/>
                  </a:lnTo>
                  <a:lnTo>
                    <a:pt x="2207129" y="770934"/>
                  </a:lnTo>
                  <a:lnTo>
                    <a:pt x="2160090" y="788031"/>
                  </a:lnTo>
                  <a:lnTo>
                    <a:pt x="2113218" y="805585"/>
                  </a:lnTo>
                  <a:lnTo>
                    <a:pt x="2066532" y="823620"/>
                  </a:lnTo>
                  <a:lnTo>
                    <a:pt x="2020052" y="842155"/>
                  </a:lnTo>
                  <a:lnTo>
                    <a:pt x="1973796" y="861212"/>
                  </a:lnTo>
                  <a:lnTo>
                    <a:pt x="1927785" y="880813"/>
                  </a:lnTo>
                  <a:lnTo>
                    <a:pt x="1882036" y="900979"/>
                  </a:lnTo>
                  <a:lnTo>
                    <a:pt x="1836571" y="921732"/>
                  </a:lnTo>
                  <a:lnTo>
                    <a:pt x="1791407" y="943092"/>
                  </a:lnTo>
                  <a:lnTo>
                    <a:pt x="1746565" y="965082"/>
                  </a:lnTo>
                  <a:lnTo>
                    <a:pt x="1702063" y="987722"/>
                  </a:lnTo>
                  <a:lnTo>
                    <a:pt x="1657921" y="1011034"/>
                  </a:lnTo>
                  <a:lnTo>
                    <a:pt x="1614157" y="1035040"/>
                  </a:lnTo>
                  <a:lnTo>
                    <a:pt x="1570792" y="1059759"/>
                  </a:lnTo>
                  <a:lnTo>
                    <a:pt x="1527845" y="1085215"/>
                  </a:lnTo>
                  <a:lnTo>
                    <a:pt x="1486312" y="1111398"/>
                  </a:lnTo>
                  <a:lnTo>
                    <a:pt x="1445877" y="1138899"/>
                  </a:lnTo>
                  <a:lnTo>
                    <a:pt x="1406446" y="1167607"/>
                  </a:lnTo>
                  <a:lnTo>
                    <a:pt x="1367924" y="1197408"/>
                  </a:lnTo>
                  <a:lnTo>
                    <a:pt x="1330216" y="1228191"/>
                  </a:lnTo>
                  <a:lnTo>
                    <a:pt x="1293229" y="1259844"/>
                  </a:lnTo>
                  <a:lnTo>
                    <a:pt x="1256868" y="1292253"/>
                  </a:lnTo>
                  <a:lnTo>
                    <a:pt x="1221038" y="1325306"/>
                  </a:lnTo>
                  <a:lnTo>
                    <a:pt x="1185645" y="1358890"/>
                  </a:lnTo>
                  <a:lnTo>
                    <a:pt x="1150595" y="1392895"/>
                  </a:lnTo>
                  <a:lnTo>
                    <a:pt x="1115793" y="1427205"/>
                  </a:lnTo>
                  <a:lnTo>
                    <a:pt x="977178" y="1565268"/>
                  </a:lnTo>
                  <a:lnTo>
                    <a:pt x="942201" y="1599426"/>
                  </a:lnTo>
                  <a:lnTo>
                    <a:pt x="906905" y="1633216"/>
                  </a:lnTo>
                  <a:lnTo>
                    <a:pt x="871196" y="1666526"/>
                  </a:lnTo>
                  <a:lnTo>
                    <a:pt x="834980" y="1699243"/>
                  </a:lnTo>
                  <a:lnTo>
                    <a:pt x="798162" y="1731254"/>
                  </a:lnTo>
                  <a:lnTo>
                    <a:pt x="760648" y="1762448"/>
                  </a:lnTo>
                  <a:lnTo>
                    <a:pt x="722343" y="1792712"/>
                  </a:lnTo>
                  <a:lnTo>
                    <a:pt x="683154" y="1821933"/>
                  </a:lnTo>
                  <a:lnTo>
                    <a:pt x="642985" y="1849999"/>
                  </a:lnTo>
                  <a:lnTo>
                    <a:pt x="600653" y="1877975"/>
                  </a:lnTo>
                  <a:lnTo>
                    <a:pt x="557882" y="1905113"/>
                  </a:lnTo>
                  <a:lnTo>
                    <a:pt x="514690" y="1931445"/>
                  </a:lnTo>
                  <a:lnTo>
                    <a:pt x="471097" y="1957000"/>
                  </a:lnTo>
                  <a:lnTo>
                    <a:pt x="427120" y="1981808"/>
                  </a:lnTo>
                  <a:lnTo>
                    <a:pt x="382778" y="2005899"/>
                  </a:lnTo>
                  <a:lnTo>
                    <a:pt x="338090" y="2029305"/>
                  </a:lnTo>
                  <a:lnTo>
                    <a:pt x="293074" y="2052054"/>
                  </a:lnTo>
                  <a:lnTo>
                    <a:pt x="247749" y="2074178"/>
                  </a:lnTo>
                  <a:lnTo>
                    <a:pt x="202133" y="2095706"/>
                  </a:lnTo>
                  <a:lnTo>
                    <a:pt x="156246" y="2116669"/>
                  </a:lnTo>
                  <a:lnTo>
                    <a:pt x="110105" y="2137096"/>
                  </a:lnTo>
                  <a:lnTo>
                    <a:pt x="63729" y="2157019"/>
                  </a:lnTo>
                  <a:lnTo>
                    <a:pt x="17137" y="2176467"/>
                  </a:lnTo>
                  <a:lnTo>
                    <a:pt x="0" y="2183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0" y="0"/>
              <a:ext cx="2853690" cy="1675130"/>
            </a:xfrm>
            <a:custGeom>
              <a:avLst/>
              <a:gdLst/>
              <a:ahLst/>
              <a:cxnLst/>
              <a:rect l="l" t="t" r="r" b="b"/>
              <a:pathLst>
                <a:path w="2853690" h="1675130" extrusionOk="0">
                  <a:moveTo>
                    <a:pt x="0" y="0"/>
                  </a:moveTo>
                  <a:lnTo>
                    <a:pt x="2853198" y="0"/>
                  </a:lnTo>
                  <a:lnTo>
                    <a:pt x="2827701" y="26230"/>
                  </a:lnTo>
                  <a:lnTo>
                    <a:pt x="2794357" y="58593"/>
                  </a:lnTo>
                  <a:lnTo>
                    <a:pt x="2759367" y="90577"/>
                  </a:lnTo>
                  <a:lnTo>
                    <a:pt x="2722699" y="122087"/>
                  </a:lnTo>
                  <a:lnTo>
                    <a:pt x="2684317" y="153030"/>
                  </a:lnTo>
                  <a:lnTo>
                    <a:pt x="2644189" y="183309"/>
                  </a:lnTo>
                  <a:lnTo>
                    <a:pt x="2602280" y="212831"/>
                  </a:lnTo>
                  <a:lnTo>
                    <a:pt x="2558555" y="241501"/>
                  </a:lnTo>
                  <a:lnTo>
                    <a:pt x="2512982" y="269225"/>
                  </a:lnTo>
                  <a:lnTo>
                    <a:pt x="2465525" y="295908"/>
                  </a:lnTo>
                  <a:lnTo>
                    <a:pt x="2416152" y="321455"/>
                  </a:lnTo>
                  <a:lnTo>
                    <a:pt x="2364828" y="345772"/>
                  </a:lnTo>
                  <a:lnTo>
                    <a:pt x="2311519" y="368764"/>
                  </a:lnTo>
                  <a:lnTo>
                    <a:pt x="2256191" y="390337"/>
                  </a:lnTo>
                  <a:lnTo>
                    <a:pt x="2198810" y="410396"/>
                  </a:lnTo>
                  <a:lnTo>
                    <a:pt x="2139342" y="428846"/>
                  </a:lnTo>
                  <a:lnTo>
                    <a:pt x="2091908" y="442744"/>
                  </a:lnTo>
                  <a:lnTo>
                    <a:pt x="1997066" y="471596"/>
                  </a:lnTo>
                  <a:lnTo>
                    <a:pt x="1902462" y="502085"/>
                  </a:lnTo>
                  <a:lnTo>
                    <a:pt x="1855325" y="518028"/>
                  </a:lnTo>
                  <a:lnTo>
                    <a:pt x="1808340" y="534481"/>
                  </a:lnTo>
                  <a:lnTo>
                    <a:pt x="1761536" y="551480"/>
                  </a:lnTo>
                  <a:lnTo>
                    <a:pt x="1714945" y="569056"/>
                  </a:lnTo>
                  <a:lnTo>
                    <a:pt x="1668597" y="587246"/>
                  </a:lnTo>
                  <a:lnTo>
                    <a:pt x="1622522" y="606082"/>
                  </a:lnTo>
                  <a:lnTo>
                    <a:pt x="1576752" y="625599"/>
                  </a:lnTo>
                  <a:lnTo>
                    <a:pt x="1531316" y="645829"/>
                  </a:lnTo>
                  <a:lnTo>
                    <a:pt x="1486246" y="666809"/>
                  </a:lnTo>
                  <a:lnTo>
                    <a:pt x="1441572" y="688570"/>
                  </a:lnTo>
                  <a:lnTo>
                    <a:pt x="1397324" y="711148"/>
                  </a:lnTo>
                  <a:lnTo>
                    <a:pt x="1353534" y="734575"/>
                  </a:lnTo>
                  <a:lnTo>
                    <a:pt x="1310231" y="758887"/>
                  </a:lnTo>
                  <a:lnTo>
                    <a:pt x="1267447" y="784116"/>
                  </a:lnTo>
                  <a:lnTo>
                    <a:pt x="1226272" y="810342"/>
                  </a:lnTo>
                  <a:lnTo>
                    <a:pt x="1186445" y="838187"/>
                  </a:lnTo>
                  <a:lnTo>
                    <a:pt x="1147818" y="867475"/>
                  </a:lnTo>
                  <a:lnTo>
                    <a:pt x="1110239" y="898026"/>
                  </a:lnTo>
                  <a:lnTo>
                    <a:pt x="1073560" y="929661"/>
                  </a:lnTo>
                  <a:lnTo>
                    <a:pt x="1037629" y="962203"/>
                  </a:lnTo>
                  <a:lnTo>
                    <a:pt x="1002298" y="995473"/>
                  </a:lnTo>
                  <a:lnTo>
                    <a:pt x="967416" y="1029292"/>
                  </a:lnTo>
                  <a:lnTo>
                    <a:pt x="829383" y="1166489"/>
                  </a:lnTo>
                  <a:lnTo>
                    <a:pt x="794499" y="1200376"/>
                  </a:lnTo>
                  <a:lnTo>
                    <a:pt x="759164" y="1233741"/>
                  </a:lnTo>
                  <a:lnTo>
                    <a:pt x="723230" y="1266406"/>
                  </a:lnTo>
                  <a:lnTo>
                    <a:pt x="686546" y="1298192"/>
                  </a:lnTo>
                  <a:lnTo>
                    <a:pt x="648962" y="1328920"/>
                  </a:lnTo>
                  <a:lnTo>
                    <a:pt x="610328" y="1358413"/>
                  </a:lnTo>
                  <a:lnTo>
                    <a:pt x="570495" y="1386491"/>
                  </a:lnTo>
                  <a:lnTo>
                    <a:pt x="528320" y="1414214"/>
                  </a:lnTo>
                  <a:lnTo>
                    <a:pt x="485600" y="1440895"/>
                  </a:lnTo>
                  <a:lnTo>
                    <a:pt x="442363" y="1466581"/>
                  </a:lnTo>
                  <a:lnTo>
                    <a:pt x="398639" y="1491321"/>
                  </a:lnTo>
                  <a:lnTo>
                    <a:pt x="354458" y="1515163"/>
                  </a:lnTo>
                  <a:lnTo>
                    <a:pt x="309850" y="1538155"/>
                  </a:lnTo>
                  <a:lnTo>
                    <a:pt x="264843" y="1560344"/>
                  </a:lnTo>
                  <a:lnTo>
                    <a:pt x="219467" y="1581778"/>
                  </a:lnTo>
                  <a:lnTo>
                    <a:pt x="173752" y="1602507"/>
                  </a:lnTo>
                  <a:lnTo>
                    <a:pt x="127727" y="1622576"/>
                  </a:lnTo>
                  <a:lnTo>
                    <a:pt x="81422" y="1642035"/>
                  </a:lnTo>
                  <a:lnTo>
                    <a:pt x="34866" y="1660932"/>
                  </a:lnTo>
                  <a:lnTo>
                    <a:pt x="0" y="1674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0" y="0"/>
              <a:ext cx="2197735" cy="1195070"/>
            </a:xfrm>
            <a:custGeom>
              <a:avLst/>
              <a:gdLst/>
              <a:ahLst/>
              <a:cxnLst/>
              <a:rect l="l" t="t" r="r" b="b"/>
              <a:pathLst>
                <a:path w="2197735" h="1195070" extrusionOk="0">
                  <a:moveTo>
                    <a:pt x="0" y="0"/>
                  </a:moveTo>
                  <a:lnTo>
                    <a:pt x="2197425" y="0"/>
                  </a:lnTo>
                  <a:lnTo>
                    <a:pt x="2166577" y="17870"/>
                  </a:lnTo>
                  <a:lnTo>
                    <a:pt x="2117303" y="43636"/>
                  </a:lnTo>
                  <a:lnTo>
                    <a:pt x="2065583" y="67860"/>
                  </a:lnTo>
                  <a:lnTo>
                    <a:pt x="2011364" y="90394"/>
                  </a:lnTo>
                  <a:lnTo>
                    <a:pt x="1954593" y="111089"/>
                  </a:lnTo>
                  <a:lnTo>
                    <a:pt x="1895216" y="129797"/>
                  </a:lnTo>
                  <a:lnTo>
                    <a:pt x="1798813" y="158585"/>
                  </a:lnTo>
                  <a:lnTo>
                    <a:pt x="1750673" y="173711"/>
                  </a:lnTo>
                  <a:lnTo>
                    <a:pt x="1702641" y="189398"/>
                  </a:lnTo>
                  <a:lnTo>
                    <a:pt x="1654768" y="205702"/>
                  </a:lnTo>
                  <a:lnTo>
                    <a:pt x="1607102" y="222678"/>
                  </a:lnTo>
                  <a:lnTo>
                    <a:pt x="1559693" y="240381"/>
                  </a:lnTo>
                  <a:lnTo>
                    <a:pt x="1512592" y="258867"/>
                  </a:lnTo>
                  <a:lnTo>
                    <a:pt x="1465849" y="278191"/>
                  </a:lnTo>
                  <a:lnTo>
                    <a:pt x="1419513" y="298409"/>
                  </a:lnTo>
                  <a:lnTo>
                    <a:pt x="1373634" y="319575"/>
                  </a:lnTo>
                  <a:lnTo>
                    <a:pt x="1328262" y="341745"/>
                  </a:lnTo>
                  <a:lnTo>
                    <a:pt x="1283448" y="364975"/>
                  </a:lnTo>
                  <a:lnTo>
                    <a:pt x="1239240" y="389319"/>
                  </a:lnTo>
                  <a:lnTo>
                    <a:pt x="1195689" y="414833"/>
                  </a:lnTo>
                  <a:lnTo>
                    <a:pt x="1154032" y="441710"/>
                  </a:lnTo>
                  <a:lnTo>
                    <a:pt x="1114060" y="470612"/>
                  </a:lnTo>
                  <a:lnTo>
                    <a:pt x="1075529" y="501247"/>
                  </a:lnTo>
                  <a:lnTo>
                    <a:pt x="1038193" y="533324"/>
                  </a:lnTo>
                  <a:lnTo>
                    <a:pt x="1001808" y="566553"/>
                  </a:lnTo>
                  <a:lnTo>
                    <a:pt x="966131" y="600642"/>
                  </a:lnTo>
                  <a:lnTo>
                    <a:pt x="930916" y="635300"/>
                  </a:lnTo>
                  <a:lnTo>
                    <a:pt x="860896" y="705159"/>
                  </a:lnTo>
                  <a:lnTo>
                    <a:pt x="825603" y="739778"/>
                  </a:lnTo>
                  <a:lnTo>
                    <a:pt x="789794" y="773801"/>
                  </a:lnTo>
                  <a:lnTo>
                    <a:pt x="753226" y="806939"/>
                  </a:lnTo>
                  <a:lnTo>
                    <a:pt x="715654" y="838899"/>
                  </a:lnTo>
                  <a:lnTo>
                    <a:pt x="676833" y="869390"/>
                  </a:lnTo>
                  <a:lnTo>
                    <a:pt x="636520" y="898122"/>
                  </a:lnTo>
                  <a:lnTo>
                    <a:pt x="593584" y="926153"/>
                  </a:lnTo>
                  <a:lnTo>
                    <a:pt x="549957" y="952859"/>
                  </a:lnTo>
                  <a:lnTo>
                    <a:pt x="505685" y="978317"/>
                  </a:lnTo>
                  <a:lnTo>
                    <a:pt x="460817" y="1002607"/>
                  </a:lnTo>
                  <a:lnTo>
                    <a:pt x="415400" y="1025807"/>
                  </a:lnTo>
                  <a:lnTo>
                    <a:pt x="369484" y="1047994"/>
                  </a:lnTo>
                  <a:lnTo>
                    <a:pt x="323115" y="1069247"/>
                  </a:lnTo>
                  <a:lnTo>
                    <a:pt x="276343" y="1089644"/>
                  </a:lnTo>
                  <a:lnTo>
                    <a:pt x="229215" y="1109263"/>
                  </a:lnTo>
                  <a:lnTo>
                    <a:pt x="181779" y="1128183"/>
                  </a:lnTo>
                  <a:lnTo>
                    <a:pt x="134083" y="1146482"/>
                  </a:lnTo>
                  <a:lnTo>
                    <a:pt x="86177" y="1164238"/>
                  </a:lnTo>
                  <a:lnTo>
                    <a:pt x="0" y="1194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A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5"/>
          <p:cNvGrpSpPr/>
          <p:nvPr/>
        </p:nvGrpSpPr>
        <p:grpSpPr>
          <a:xfrm>
            <a:off x="9672224" y="0"/>
            <a:ext cx="2520103" cy="1062990"/>
            <a:chOff x="14508336" y="0"/>
            <a:chExt cx="3780154" cy="1594485"/>
          </a:xfrm>
        </p:grpSpPr>
        <p:sp>
          <p:nvSpPr>
            <p:cNvPr id="131" name="Google Shape;131;p5"/>
            <p:cNvSpPr/>
            <p:nvPr/>
          </p:nvSpPr>
          <p:spPr>
            <a:xfrm>
              <a:off x="14508336" y="0"/>
              <a:ext cx="3780154" cy="1594485"/>
            </a:xfrm>
            <a:custGeom>
              <a:avLst/>
              <a:gdLst/>
              <a:ahLst/>
              <a:cxnLst/>
              <a:rect l="l" t="t" r="r" b="b"/>
              <a:pathLst>
                <a:path w="3780155" h="1594485" extrusionOk="0">
                  <a:moveTo>
                    <a:pt x="1998" y="131866"/>
                  </a:moveTo>
                  <a:lnTo>
                    <a:pt x="2915719" y="1162217"/>
                  </a:lnTo>
                  <a:lnTo>
                    <a:pt x="2868520" y="1145975"/>
                  </a:lnTo>
                  <a:lnTo>
                    <a:pt x="2821043" y="1130532"/>
                  </a:lnTo>
                  <a:lnTo>
                    <a:pt x="2773956" y="1116631"/>
                  </a:lnTo>
                  <a:lnTo>
                    <a:pt x="2726603" y="1104425"/>
                  </a:lnTo>
                  <a:lnTo>
                    <a:pt x="2679006" y="1093770"/>
                  </a:lnTo>
                  <a:lnTo>
                    <a:pt x="2631188" y="1084520"/>
                  </a:lnTo>
                  <a:lnTo>
                    <a:pt x="2583172" y="1076530"/>
                  </a:lnTo>
                  <a:lnTo>
                    <a:pt x="2534978" y="1069655"/>
                  </a:lnTo>
                  <a:lnTo>
                    <a:pt x="2486629" y="1063750"/>
                  </a:lnTo>
                  <a:lnTo>
                    <a:pt x="2438148" y="1058669"/>
                  </a:lnTo>
                  <a:lnTo>
                    <a:pt x="2389555" y="1054267"/>
                  </a:lnTo>
                  <a:lnTo>
                    <a:pt x="2048165" y="1030281"/>
                  </a:lnTo>
                  <a:lnTo>
                    <a:pt x="1999482" y="1026087"/>
                  </a:lnTo>
                  <a:lnTo>
                    <a:pt x="1950888" y="1021266"/>
                  </a:lnTo>
                  <a:lnTo>
                    <a:pt x="1902404" y="1015673"/>
                  </a:lnTo>
                  <a:lnTo>
                    <a:pt x="1854052" y="1009163"/>
                  </a:lnTo>
                  <a:lnTo>
                    <a:pt x="1805854" y="1001589"/>
                  </a:lnTo>
                  <a:lnTo>
                    <a:pt x="1757833" y="992808"/>
                  </a:lnTo>
                  <a:lnTo>
                    <a:pt x="1710011" y="982673"/>
                  </a:lnTo>
                  <a:lnTo>
                    <a:pt x="1662409" y="971040"/>
                  </a:lnTo>
                  <a:lnTo>
                    <a:pt x="1613447" y="957724"/>
                  </a:lnTo>
                  <a:lnTo>
                    <a:pt x="1564823" y="943524"/>
                  </a:lnTo>
                  <a:lnTo>
                    <a:pt x="1516528" y="928476"/>
                  </a:lnTo>
                  <a:lnTo>
                    <a:pt x="1468551" y="912613"/>
                  </a:lnTo>
                  <a:lnTo>
                    <a:pt x="1420881" y="895969"/>
                  </a:lnTo>
                  <a:lnTo>
                    <a:pt x="1373509" y="878578"/>
                  </a:lnTo>
                  <a:lnTo>
                    <a:pt x="1326423" y="860474"/>
                  </a:lnTo>
                  <a:lnTo>
                    <a:pt x="1279613" y="841691"/>
                  </a:lnTo>
                  <a:lnTo>
                    <a:pt x="1233069" y="822262"/>
                  </a:lnTo>
                  <a:lnTo>
                    <a:pt x="1186781" y="802222"/>
                  </a:lnTo>
                  <a:lnTo>
                    <a:pt x="1140737" y="781604"/>
                  </a:lnTo>
                  <a:lnTo>
                    <a:pt x="1094928" y="760443"/>
                  </a:lnTo>
                  <a:lnTo>
                    <a:pt x="1049343" y="738771"/>
                  </a:lnTo>
                  <a:lnTo>
                    <a:pt x="958804" y="694036"/>
                  </a:lnTo>
                  <a:lnTo>
                    <a:pt x="913829" y="671039"/>
                  </a:lnTo>
                  <a:lnTo>
                    <a:pt x="824415" y="623957"/>
                  </a:lnTo>
                  <a:lnTo>
                    <a:pt x="735648" y="575649"/>
                  </a:lnTo>
                  <a:lnTo>
                    <a:pt x="603527" y="501485"/>
                  </a:lnTo>
                  <a:lnTo>
                    <a:pt x="341343" y="350604"/>
                  </a:lnTo>
                  <a:lnTo>
                    <a:pt x="254033" y="298787"/>
                  </a:lnTo>
                  <a:lnTo>
                    <a:pt x="167293" y="245805"/>
                  </a:lnTo>
                  <a:lnTo>
                    <a:pt x="81401" y="191389"/>
                  </a:lnTo>
                  <a:lnTo>
                    <a:pt x="39048" y="163682"/>
                  </a:lnTo>
                  <a:lnTo>
                    <a:pt x="0" y="137518"/>
                  </a:lnTo>
                  <a:lnTo>
                    <a:pt x="1998" y="131866"/>
                  </a:lnTo>
                  <a:close/>
                </a:path>
                <a:path w="3780155" h="1594485" extrusionOk="0">
                  <a:moveTo>
                    <a:pt x="3779663" y="0"/>
                  </a:moveTo>
                  <a:lnTo>
                    <a:pt x="3779663" y="1594357"/>
                  </a:lnTo>
                  <a:lnTo>
                    <a:pt x="3721727" y="1558722"/>
                  </a:lnTo>
                  <a:lnTo>
                    <a:pt x="3635947" y="1507514"/>
                  </a:lnTo>
                  <a:lnTo>
                    <a:pt x="3549286" y="1457560"/>
                  </a:lnTo>
                  <a:lnTo>
                    <a:pt x="3461715" y="1409089"/>
                  </a:lnTo>
                  <a:lnTo>
                    <a:pt x="3417581" y="1385481"/>
                  </a:lnTo>
                  <a:lnTo>
                    <a:pt x="3373209" y="1362330"/>
                  </a:lnTo>
                  <a:lnTo>
                    <a:pt x="3328597" y="1339664"/>
                  </a:lnTo>
                  <a:lnTo>
                    <a:pt x="3283741" y="1317511"/>
                  </a:lnTo>
                  <a:lnTo>
                    <a:pt x="3238638" y="1295901"/>
                  </a:lnTo>
                  <a:lnTo>
                    <a:pt x="3193285" y="1274862"/>
                  </a:lnTo>
                  <a:lnTo>
                    <a:pt x="3147678" y="1254423"/>
                  </a:lnTo>
                  <a:lnTo>
                    <a:pt x="3101814" y="1234611"/>
                  </a:lnTo>
                  <a:lnTo>
                    <a:pt x="3055689" y="1215456"/>
                  </a:lnTo>
                  <a:lnTo>
                    <a:pt x="3009301" y="1196986"/>
                  </a:lnTo>
                  <a:lnTo>
                    <a:pt x="2962645" y="1179231"/>
                  </a:lnTo>
                  <a:lnTo>
                    <a:pt x="1998" y="131866"/>
                  </a:lnTo>
                  <a:lnTo>
                    <a:pt x="48629" y="0"/>
                  </a:lnTo>
                  <a:lnTo>
                    <a:pt x="3779663" y="0"/>
                  </a:lnTo>
                  <a:close/>
                </a:path>
              </a:pathLst>
            </a:custGeom>
            <a:solidFill>
              <a:srgbClr val="009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5246743" y="0"/>
              <a:ext cx="3041650" cy="1184275"/>
            </a:xfrm>
            <a:custGeom>
              <a:avLst/>
              <a:gdLst/>
              <a:ahLst/>
              <a:cxnLst/>
              <a:rect l="l" t="t" r="r" b="b"/>
              <a:pathLst>
                <a:path w="3041650" h="1184275" extrusionOk="0">
                  <a:moveTo>
                    <a:pt x="3041256" y="0"/>
                  </a:moveTo>
                  <a:lnTo>
                    <a:pt x="3041256" y="1184017"/>
                  </a:lnTo>
                  <a:lnTo>
                    <a:pt x="3035365" y="1180697"/>
                  </a:lnTo>
                  <a:lnTo>
                    <a:pt x="2982241" y="1148222"/>
                  </a:lnTo>
                  <a:lnTo>
                    <a:pt x="2898466" y="1095557"/>
                  </a:lnTo>
                  <a:lnTo>
                    <a:pt x="2856187" y="1069606"/>
                  </a:lnTo>
                  <a:lnTo>
                    <a:pt x="2813640" y="1043970"/>
                  </a:lnTo>
                  <a:lnTo>
                    <a:pt x="2770820" y="1018694"/>
                  </a:lnTo>
                  <a:lnTo>
                    <a:pt x="2727721" y="993823"/>
                  </a:lnTo>
                  <a:lnTo>
                    <a:pt x="2684339" y="969403"/>
                  </a:lnTo>
                  <a:lnTo>
                    <a:pt x="2640668" y="945480"/>
                  </a:lnTo>
                  <a:lnTo>
                    <a:pt x="2596702" y="922098"/>
                  </a:lnTo>
                  <a:lnTo>
                    <a:pt x="2552437" y="899303"/>
                  </a:lnTo>
                  <a:lnTo>
                    <a:pt x="2507867" y="877140"/>
                  </a:lnTo>
                  <a:lnTo>
                    <a:pt x="2462987" y="855655"/>
                  </a:lnTo>
                  <a:lnTo>
                    <a:pt x="2417791" y="834893"/>
                  </a:lnTo>
                  <a:lnTo>
                    <a:pt x="2372275" y="814900"/>
                  </a:lnTo>
                  <a:lnTo>
                    <a:pt x="2326433" y="795721"/>
                  </a:lnTo>
                  <a:lnTo>
                    <a:pt x="2280260" y="777401"/>
                  </a:lnTo>
                  <a:lnTo>
                    <a:pt x="2233750" y="759986"/>
                  </a:lnTo>
                  <a:lnTo>
                    <a:pt x="2186898" y="743520"/>
                  </a:lnTo>
                  <a:lnTo>
                    <a:pt x="2139700" y="728050"/>
                  </a:lnTo>
                  <a:lnTo>
                    <a:pt x="2092816" y="714447"/>
                  </a:lnTo>
                  <a:lnTo>
                    <a:pt x="2045606" y="702926"/>
                  </a:lnTo>
                  <a:lnTo>
                    <a:pt x="1998105" y="693257"/>
                  </a:lnTo>
                  <a:lnTo>
                    <a:pt x="1950348" y="685211"/>
                  </a:lnTo>
                  <a:lnTo>
                    <a:pt x="1902370" y="678555"/>
                  </a:lnTo>
                  <a:lnTo>
                    <a:pt x="1854205" y="673061"/>
                  </a:lnTo>
                  <a:lnTo>
                    <a:pt x="1805891" y="668497"/>
                  </a:lnTo>
                  <a:lnTo>
                    <a:pt x="1514797" y="647750"/>
                  </a:lnTo>
                  <a:lnTo>
                    <a:pt x="1466408" y="643248"/>
                  </a:lnTo>
                  <a:lnTo>
                    <a:pt x="1418149" y="637832"/>
                  </a:lnTo>
                  <a:lnTo>
                    <a:pt x="1370055" y="631272"/>
                  </a:lnTo>
                  <a:lnTo>
                    <a:pt x="1322161" y="623339"/>
                  </a:lnTo>
                  <a:lnTo>
                    <a:pt x="1274501" y="613801"/>
                  </a:lnTo>
                  <a:lnTo>
                    <a:pt x="1227112" y="602428"/>
                  </a:lnTo>
                  <a:lnTo>
                    <a:pt x="1178444" y="589062"/>
                  </a:lnTo>
                  <a:lnTo>
                    <a:pt x="1130197" y="574599"/>
                  </a:lnTo>
                  <a:lnTo>
                    <a:pt x="1082357" y="559091"/>
                  </a:lnTo>
                  <a:lnTo>
                    <a:pt x="1034905" y="542593"/>
                  </a:lnTo>
                  <a:lnTo>
                    <a:pt x="987826" y="525158"/>
                  </a:lnTo>
                  <a:lnTo>
                    <a:pt x="941104" y="506840"/>
                  </a:lnTo>
                  <a:lnTo>
                    <a:pt x="894721" y="487693"/>
                  </a:lnTo>
                  <a:lnTo>
                    <a:pt x="848661" y="467771"/>
                  </a:lnTo>
                  <a:lnTo>
                    <a:pt x="802907" y="447128"/>
                  </a:lnTo>
                  <a:lnTo>
                    <a:pt x="757444" y="425817"/>
                  </a:lnTo>
                  <a:lnTo>
                    <a:pt x="712254" y="403893"/>
                  </a:lnTo>
                  <a:lnTo>
                    <a:pt x="667320" y="381408"/>
                  </a:lnTo>
                  <a:lnTo>
                    <a:pt x="622627" y="358418"/>
                  </a:lnTo>
                  <a:lnTo>
                    <a:pt x="578158" y="334976"/>
                  </a:lnTo>
                  <a:lnTo>
                    <a:pt x="533895" y="311135"/>
                  </a:lnTo>
                  <a:lnTo>
                    <a:pt x="445926" y="262473"/>
                  </a:lnTo>
                  <a:lnTo>
                    <a:pt x="224496" y="135864"/>
                  </a:lnTo>
                  <a:lnTo>
                    <a:pt x="134979" y="83217"/>
                  </a:lnTo>
                  <a:lnTo>
                    <a:pt x="90419" y="56361"/>
                  </a:lnTo>
                  <a:lnTo>
                    <a:pt x="46098" y="29090"/>
                  </a:lnTo>
                  <a:lnTo>
                    <a:pt x="0" y="0"/>
                  </a:lnTo>
                  <a:lnTo>
                    <a:pt x="3041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6019497" y="0"/>
              <a:ext cx="2268855" cy="845819"/>
            </a:xfrm>
            <a:custGeom>
              <a:avLst/>
              <a:gdLst/>
              <a:ahLst/>
              <a:cxnLst/>
              <a:rect l="l" t="t" r="r" b="b"/>
              <a:pathLst>
                <a:path w="2268855" h="845819" extrusionOk="0">
                  <a:moveTo>
                    <a:pt x="2268503" y="0"/>
                  </a:moveTo>
                  <a:lnTo>
                    <a:pt x="2268503" y="845517"/>
                  </a:lnTo>
                  <a:lnTo>
                    <a:pt x="2249311" y="833900"/>
                  </a:lnTo>
                  <a:lnTo>
                    <a:pt x="2206839" y="807055"/>
                  </a:lnTo>
                  <a:lnTo>
                    <a:pt x="2164033" y="780514"/>
                  </a:lnTo>
                  <a:lnTo>
                    <a:pt x="2120886" y="754350"/>
                  </a:lnTo>
                  <a:lnTo>
                    <a:pt x="2077389" y="728638"/>
                  </a:lnTo>
                  <a:lnTo>
                    <a:pt x="2033532" y="703452"/>
                  </a:lnTo>
                  <a:lnTo>
                    <a:pt x="1989308" y="678866"/>
                  </a:lnTo>
                  <a:lnTo>
                    <a:pt x="1944708" y="654954"/>
                  </a:lnTo>
                  <a:lnTo>
                    <a:pt x="1899723" y="631790"/>
                  </a:lnTo>
                  <a:lnTo>
                    <a:pt x="1854345" y="609447"/>
                  </a:lnTo>
                  <a:lnTo>
                    <a:pt x="1808565" y="588001"/>
                  </a:lnTo>
                  <a:lnTo>
                    <a:pt x="1762374" y="567524"/>
                  </a:lnTo>
                  <a:lnTo>
                    <a:pt x="1715765" y="548090"/>
                  </a:lnTo>
                  <a:lnTo>
                    <a:pt x="1668727" y="529775"/>
                  </a:lnTo>
                  <a:lnTo>
                    <a:pt x="1621254" y="512652"/>
                  </a:lnTo>
                  <a:lnTo>
                    <a:pt x="1573335" y="496794"/>
                  </a:lnTo>
                  <a:lnTo>
                    <a:pt x="1525644" y="483259"/>
                  </a:lnTo>
                  <a:lnTo>
                    <a:pt x="1477545" y="472326"/>
                  </a:lnTo>
                  <a:lnTo>
                    <a:pt x="1429095" y="463619"/>
                  </a:lnTo>
                  <a:lnTo>
                    <a:pt x="1380351" y="456763"/>
                  </a:lnTo>
                  <a:lnTo>
                    <a:pt x="1331371" y="451381"/>
                  </a:lnTo>
                  <a:lnTo>
                    <a:pt x="1282213" y="447099"/>
                  </a:lnTo>
                  <a:lnTo>
                    <a:pt x="1084930" y="433442"/>
                  </a:lnTo>
                  <a:lnTo>
                    <a:pt x="1035733" y="429018"/>
                  </a:lnTo>
                  <a:lnTo>
                    <a:pt x="986701" y="423438"/>
                  </a:lnTo>
                  <a:lnTo>
                    <a:pt x="937889" y="416326"/>
                  </a:lnTo>
                  <a:lnTo>
                    <a:pt x="889356" y="407308"/>
                  </a:lnTo>
                  <a:lnTo>
                    <a:pt x="841159" y="396006"/>
                  </a:lnTo>
                  <a:lnTo>
                    <a:pt x="791757" y="382273"/>
                  </a:lnTo>
                  <a:lnTo>
                    <a:pt x="742893" y="367144"/>
                  </a:lnTo>
                  <a:lnTo>
                    <a:pt x="694540" y="350709"/>
                  </a:lnTo>
                  <a:lnTo>
                    <a:pt x="646671" y="333053"/>
                  </a:lnTo>
                  <a:lnTo>
                    <a:pt x="599259" y="314266"/>
                  </a:lnTo>
                  <a:lnTo>
                    <a:pt x="552277" y="294435"/>
                  </a:lnTo>
                  <a:lnTo>
                    <a:pt x="505698" y="273648"/>
                  </a:lnTo>
                  <a:lnTo>
                    <a:pt x="459495" y="251992"/>
                  </a:lnTo>
                  <a:lnTo>
                    <a:pt x="413641" y="229556"/>
                  </a:lnTo>
                  <a:lnTo>
                    <a:pt x="368109" y="206426"/>
                  </a:lnTo>
                  <a:lnTo>
                    <a:pt x="322872" y="182692"/>
                  </a:lnTo>
                  <a:lnTo>
                    <a:pt x="277903" y="158440"/>
                  </a:lnTo>
                  <a:lnTo>
                    <a:pt x="233175" y="133758"/>
                  </a:lnTo>
                  <a:lnTo>
                    <a:pt x="54729" y="32088"/>
                  </a:lnTo>
                  <a:lnTo>
                    <a:pt x="0" y="0"/>
                  </a:lnTo>
                  <a:lnTo>
                    <a:pt x="2268503" y="0"/>
                  </a:lnTo>
                  <a:close/>
                </a:path>
              </a:pathLst>
            </a:custGeom>
            <a:solidFill>
              <a:srgbClr val="004A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143" y="3155539"/>
            <a:ext cx="546099" cy="54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/>
        </p:nvSpPr>
        <p:spPr>
          <a:xfrm>
            <a:off x="4808793" y="1"/>
            <a:ext cx="43603" cy="10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3" b="1">
                <a:solidFill>
                  <a:srgbClr val="004AAC"/>
                </a:solidFill>
                <a:latin typeface="Trebuchet MS"/>
                <a:ea typeface="Trebuchet MS"/>
                <a:cs typeface="Trebuchet MS"/>
                <a:sym typeface="Trebuchet MS"/>
              </a:rPr>
              <a:t>l</a:t>
            </a:r>
            <a:endParaRPr sz="6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6523293" y="6211980"/>
            <a:ext cx="43603" cy="11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817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3" b="1">
                <a:solidFill>
                  <a:srgbClr val="004AAC"/>
                </a:solidFill>
                <a:latin typeface="Trebuchet MS"/>
                <a:ea typeface="Trebuchet MS"/>
                <a:cs typeface="Trebuchet MS"/>
                <a:sym typeface="Trebuchet MS"/>
              </a:rPr>
              <a:t>l</a:t>
            </a:r>
            <a:endParaRPr sz="6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/>
          </p:nvPr>
        </p:nvSpPr>
        <p:spPr>
          <a:xfrm>
            <a:off x="3246084" y="827883"/>
            <a:ext cx="9027197" cy="47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69B4"/>
                </a:solidFill>
              </a:rPr>
              <a:t>SIDS Twinning </a:t>
            </a:r>
            <a:r>
              <a:rPr lang="en-US" sz="3000" dirty="0" err="1">
                <a:solidFill>
                  <a:srgbClr val="0069B4"/>
                </a:solidFill>
              </a:rPr>
              <a:t>Programme</a:t>
            </a:r>
            <a:r>
              <a:rPr lang="en-US" sz="3000" dirty="0">
                <a:solidFill>
                  <a:srgbClr val="0069B4"/>
                </a:solidFill>
              </a:rPr>
              <a:t> is OPEN!</a:t>
            </a:r>
            <a:endParaRPr sz="3000" dirty="0">
              <a:solidFill>
                <a:srgbClr val="0069B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8FB4D-BE49-A73E-9021-A5C3099EC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665" y="1379963"/>
            <a:ext cx="7620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4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00F78-6814-B20B-5F83-E25D35B44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000"/>
              <a:t>Identification of SIDS Priorities from ABAS that could be considered under GEF 9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35C3-EE9C-7C9C-A8BC-60836A682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Promote sustainable ocean-based economies</a:t>
            </a:r>
          </a:p>
          <a:p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Achieve gender equality, empower youth and leave no one behind</a:t>
            </a:r>
          </a:p>
          <a:p>
            <a:r>
              <a:rPr lang="en-US" sz="2200" dirty="0"/>
              <a:t>Develop integrated water resources management</a:t>
            </a:r>
            <a:endParaRPr lang="en-US" sz="2200" dirty="0">
              <a:ea typeface="+mj-ea"/>
              <a:cs typeface="+mj-cs"/>
            </a:endParaRPr>
          </a:p>
          <a:p>
            <a:r>
              <a:rPr lang="en-US" sz="2200" dirty="0"/>
              <a:t>Urgently take action on climate change</a:t>
            </a:r>
          </a:p>
          <a:p>
            <a:r>
              <a:rPr lang="en-US" sz="2200" dirty="0"/>
              <a:t>Conserve and sustainably use the ocean and its resources</a:t>
            </a:r>
          </a:p>
          <a:p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Conserve, restore and sustainably use biodiversity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80920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86094-FB77-49CF-0964-89757C69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238539"/>
            <a:ext cx="11142957" cy="1434415"/>
          </a:xfrm>
        </p:spPr>
        <p:txBody>
          <a:bodyPr anchor="b">
            <a:normAutofit/>
          </a:bodyPr>
          <a:lstStyle/>
          <a:p>
            <a:r>
              <a:rPr lang="en-US" dirty="0"/>
              <a:t>Blue Carbon Thematic Group Recommendations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A2A42-B307-1D92-1353-BD0C1FB7E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marR="0" lvl="0" indent="-342900">
              <a:buFont typeface="+mj-lt"/>
              <a:buAutoNum type="arabicPeriod"/>
            </a:pPr>
            <a:r>
              <a:rPr lang="en-029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Focusing on small-scale and multi-state projects - prioritizing smaller, community-driven projects and multi-state collaborations to ensure greater inclusivity and local relevance.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+mj-lt"/>
              <a:buAutoNum type="arabicPeriod"/>
            </a:pPr>
            <a:r>
              <a:rPr lang="en-029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Innovative finance for adaptation and ecosystem benefits - investigating new financing models that support not only carbon sequestration but also broader ecosystem services, such as adaptation and biodiversity conservation.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5BDAA-C74D-2B7D-8BB3-C980C2B4D5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3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36E4C-99FE-46B9-D692-AA6DDF5C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238539"/>
            <a:ext cx="11585448" cy="1434415"/>
          </a:xfrm>
        </p:spPr>
        <p:txBody>
          <a:bodyPr anchor="b">
            <a:normAutofit/>
          </a:bodyPr>
          <a:lstStyle/>
          <a:p>
            <a:r>
              <a:rPr lang="en-US" dirty="0"/>
              <a:t>Blue Economy Thematic Group Recommendations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E8D26-382B-E2B1-0B06-C5392524C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marR="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Developing a new model for long-term sustainable finance - This could come through encouraging blended finance, for example the green banks model piloted by AfDB in Africa.</a:t>
            </a:r>
          </a:p>
          <a:p>
            <a:pPr marL="342900" marR="0" lvl="0" indent="-342900">
              <a:buFont typeface="+mj-lt"/>
              <a:buAutoNum type="arabicPeriod"/>
              <a:tabLst>
                <a:tab pos="457200" algn="l"/>
              </a:tabLst>
            </a:pP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Increasing the proportion of funding for continuous capacity development, including across different stakeholder groups (NGOs, academia, </a:t>
            </a:r>
            <a:r>
              <a:rPr lang="en-US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marR="0" lvl="0" indent="-342900">
              <a:buFont typeface="+mj-lt"/>
              <a:buAutoNum type="arabicPeriod"/>
              <a:tabLst>
                <a:tab pos="457200" algn="l"/>
              </a:tabLst>
            </a:pP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D49C3-A58F-FAF9-26DF-E09EF2A01E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06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DCD1A-9560-68B8-ABAE-A65F2B02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238539"/>
            <a:ext cx="11539728" cy="1434415"/>
          </a:xfrm>
        </p:spPr>
        <p:txBody>
          <a:bodyPr anchor="b">
            <a:normAutofit/>
          </a:bodyPr>
          <a:lstStyle/>
          <a:p>
            <a:r>
              <a:rPr lang="en-US" dirty="0"/>
              <a:t>Source to Sea Thematic Group Recommendations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F03EA-DB6E-0DC1-75FF-87DE94058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marR="0" lvl="0" indent="-342900">
              <a:buFont typeface="+mj-lt"/>
              <a:buAutoNum type="arabicPeriod"/>
            </a:pPr>
            <a:r>
              <a:rPr lang="en-US" sz="2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Increasing tangible benefits to participating communities, resulting in the sustainability of the project outputs.</a:t>
            </a:r>
          </a:p>
          <a:p>
            <a:pPr marL="342900" marR="0" lvl="0" indent="-342900">
              <a:buFont typeface="+mj-lt"/>
              <a:buAutoNum type="arabicPeriod"/>
            </a:pPr>
            <a:endParaRPr lang="en-US" sz="220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+mj-lt"/>
              <a:buAutoNum type="arabicPeriod"/>
            </a:pPr>
            <a:r>
              <a:rPr lang="en-US" sz="2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Incorporating capacity development components, particularly for government agencies to ensure long-term institutional capacity building. 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815B3-596C-DC11-C75F-DAB20B9AAD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4CEA9D-F202-4915-F3A7-7FE6F16A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600"/>
              <a:t>Other topics discussed during the workshop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F139A-8521-B2A4-207F-035FB71B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dirty="0"/>
              <a:t>SIDS Twinning Portal</a:t>
            </a:r>
          </a:p>
          <a:p>
            <a:r>
              <a:rPr lang="en-US" sz="2200" dirty="0"/>
              <a:t>Knowledge gaps and priorities for development of a training strategy</a:t>
            </a:r>
          </a:p>
          <a:p>
            <a:r>
              <a:rPr lang="en-US" sz="2200" dirty="0"/>
              <a:t>Priority Needs for regional and inter-regional training workshops</a:t>
            </a:r>
          </a:p>
          <a:p>
            <a:r>
              <a:rPr lang="en-US" sz="2200" dirty="0"/>
              <a:t>IW LEARN SIDS Hub</a:t>
            </a:r>
          </a:p>
        </p:txBody>
      </p:sp>
    </p:spTree>
    <p:extLst>
      <p:ext uri="{BB962C8B-B14F-4D97-AF65-F5344CB8AC3E}">
        <p14:creationId xmlns:p14="http://schemas.microsoft.com/office/powerpoint/2010/main" val="1853089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48C1D-9911-3A86-251F-1BC7F30EE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824" y="538316"/>
            <a:ext cx="8915399" cy="2262781"/>
          </a:xfrm>
        </p:spPr>
        <p:txBody>
          <a:bodyPr>
            <a:normAutofit/>
          </a:bodyPr>
          <a:lstStyle/>
          <a:p>
            <a:r>
              <a:rPr lang="en-US" b="1" dirty="0"/>
              <a:t>Description of the GEF</a:t>
            </a:r>
            <a:br>
              <a:rPr lang="en-US" b="1" dirty="0"/>
            </a:br>
            <a:r>
              <a:rPr lang="en-US" b="1" dirty="0"/>
              <a:t>Portfolio support to SIDS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5DF6AB-D9E8-8C34-BF33-520A7CBE3A41}"/>
              </a:ext>
            </a:extLst>
          </p:cNvPr>
          <p:cNvSpPr txBox="1">
            <a:spLocks/>
          </p:cNvSpPr>
          <p:nvPr/>
        </p:nvSpPr>
        <p:spPr>
          <a:xfrm>
            <a:off x="2073812" y="3857611"/>
            <a:ext cx="9757421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Asha Singh, PhD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Consultant –IW LEARN 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IOC/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UNESCO</a:t>
            </a:r>
          </a:p>
        </p:txBody>
      </p:sp>
    </p:spTree>
    <p:extLst>
      <p:ext uri="{BB962C8B-B14F-4D97-AF65-F5344CB8AC3E}">
        <p14:creationId xmlns:p14="http://schemas.microsoft.com/office/powerpoint/2010/main" val="43842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386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0" ma:contentTypeDescription="Create a new document." ma:contentTypeScope="" ma:versionID="de5e1728b5bda73eea2557a01c465133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6cb9a8a5e980852654bf9faecc3a1610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AEEFD0-C35C-4A04-98BB-2BFB55AE2C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607CAF-0A69-4F25-8E9F-00567A10BA92}">
  <ds:schemaRefs>
    <ds:schemaRef ds:uri="http://schemas.microsoft.com/office/2006/metadata/properties"/>
    <ds:schemaRef ds:uri="http://schemas.microsoft.com/office/infopath/2007/PartnerControls"/>
    <ds:schemaRef ds:uri="5b799ec2-212c-48b5-b7ff-d14ec6cbce2b"/>
    <ds:schemaRef ds:uri="f8ef70f3-4e3d-42be-bd40-fbc1cacc1519"/>
  </ds:schemaRefs>
</ds:datastoreItem>
</file>

<file path=customXml/itemProps3.xml><?xml version="1.0" encoding="utf-8"?>
<ds:datastoreItem xmlns:ds="http://schemas.openxmlformats.org/officeDocument/2006/customXml" ds:itemID="{908E6EA8-EA13-4E7F-821B-6433B3EA46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f70f3-4e3d-42be-bd40-fbc1cacc1519"/>
    <ds:schemaRef ds:uri="5b799ec2-212c-48b5-b7ff-d14ec6cbc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1335</Words>
  <Application>Microsoft Macintosh PowerPoint</Application>
  <PresentationFormat>Widescreen</PresentationFormat>
  <Paragraphs>131</Paragraphs>
  <Slides>32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Calibri Light</vt:lpstr>
      <vt:lpstr>Century Gothic</vt:lpstr>
      <vt:lpstr>Helvetica Neue</vt:lpstr>
      <vt:lpstr>Tahoma</vt:lpstr>
      <vt:lpstr>Times New Roman</vt:lpstr>
      <vt:lpstr>Trebuchet MS</vt:lpstr>
      <vt:lpstr>Wingdings 3</vt:lpstr>
      <vt:lpstr>Office Theme</vt:lpstr>
      <vt:lpstr>1_Wisp</vt:lpstr>
      <vt:lpstr>Wisp</vt:lpstr>
      <vt:lpstr>Office Theme</vt:lpstr>
      <vt:lpstr>1_Office Theme</vt:lpstr>
      <vt:lpstr> Online Portfolio Consultation Meeting</vt:lpstr>
      <vt:lpstr>Workshop Overview</vt:lpstr>
      <vt:lpstr>Workshop Objectives</vt:lpstr>
      <vt:lpstr>Identification of SIDS Priorities from ABAS that could be considered under GEF 9</vt:lpstr>
      <vt:lpstr>Blue Carbon Thematic Group Recommendations</vt:lpstr>
      <vt:lpstr>Blue Economy Thematic Group Recommendations</vt:lpstr>
      <vt:lpstr>Source to Sea Thematic Group Recommendations</vt:lpstr>
      <vt:lpstr>Other topics discussed during the workshop </vt:lpstr>
      <vt:lpstr>Description of the GEF Portfolio support to SIDS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 SIDS-SIDS Green-Blue Economy Knowledge Transfer Hub  </vt:lpstr>
      <vt:lpstr>Background</vt:lpstr>
      <vt:lpstr>Evaluation of Knowledge Management (KM) in the GEF 2020</vt:lpstr>
      <vt:lpstr>In the Caribbean region…barriers to successful knowledge management (KM) application</vt:lpstr>
      <vt:lpstr>Opportunities</vt:lpstr>
      <vt:lpstr>Project overview: Demonstration of a Caribbean Mechanism Toward Establishment of a SIDS-SIDS Green-Blue Economy Knowledge Transfer Hub</vt:lpstr>
      <vt:lpstr>PowerPoint Presentation</vt:lpstr>
      <vt:lpstr>Component 1: Establishment of a SIDS-SIDS Green-Blue Environmental Knowledge Transfer Hub as a formalized mechanism</vt:lpstr>
      <vt:lpstr>Component 2:  Development of a demonstration model for extracting learning from GEF Projects into Green-Blue learning curricula formats for sectoral application</vt:lpstr>
      <vt:lpstr>Component 3:  Enhancement of sustainability and scale-up </vt:lpstr>
      <vt:lpstr>Project management arrangements</vt:lpstr>
      <vt:lpstr>The End</vt:lpstr>
      <vt:lpstr>What’s next for IW:LEARN on SIDS?</vt:lpstr>
      <vt:lpstr>SIDS Twinning Programme is OPEN!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Laverne Walker</dc:creator>
  <cp:lastModifiedBy>Maria Camila Leon Duque</cp:lastModifiedBy>
  <cp:revision>2</cp:revision>
  <dcterms:created xsi:type="dcterms:W3CDTF">2024-11-17T18:15:54Z</dcterms:created>
  <dcterms:modified xsi:type="dcterms:W3CDTF">2024-11-20T21:48:01Z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MediaServiceImageTags">
    <vt:lpwstr/>
  </property>
</Properties>
</file>